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3"/>
  </p:notesMasterIdLst>
  <p:sldIdLst>
    <p:sldId id="256" r:id="rId2"/>
    <p:sldId id="29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95"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5143500" type="screen16x9"/>
  <p:notesSz cx="6858000" cy="9144000"/>
  <p:embeddedFontLs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
      <p:font typeface="Roboto" panose="02000000000000000000" pitchFamily="2" charset="0"/>
      <p:regular r:id="rId60"/>
      <p:bold r:id="rId61"/>
      <p:italic r:id="rId62"/>
      <p:boldItalic r:id="rId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FFC8D-492A-4315-A4A3-26915CFFA12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6AC1EC1-3416-406A-97F1-C1C26A5C12D1}">
      <dgm:prSet/>
      <dgm:spPr/>
      <dgm:t>
        <a:bodyPr/>
        <a:lstStyle/>
        <a:p>
          <a:pPr>
            <a:defRPr cap="all"/>
          </a:pPr>
          <a:r>
            <a:rPr lang="en-US"/>
            <a:t>Phase One: Background to Furloughs</a:t>
          </a:r>
        </a:p>
      </dgm:t>
    </dgm:pt>
    <dgm:pt modelId="{04F9AF8D-30DB-4E38-A8A4-C1146AA1310F}" type="parTrans" cxnId="{5557347B-1616-4B24-ACDD-790DCEDFD8BF}">
      <dgm:prSet/>
      <dgm:spPr/>
      <dgm:t>
        <a:bodyPr/>
        <a:lstStyle/>
        <a:p>
          <a:endParaRPr lang="en-US"/>
        </a:p>
      </dgm:t>
    </dgm:pt>
    <dgm:pt modelId="{7AECE903-A44C-4DAD-9133-F5B1CB9980F1}" type="sibTrans" cxnId="{5557347B-1616-4B24-ACDD-790DCEDFD8BF}">
      <dgm:prSet/>
      <dgm:spPr/>
      <dgm:t>
        <a:bodyPr/>
        <a:lstStyle/>
        <a:p>
          <a:endParaRPr lang="en-US"/>
        </a:p>
      </dgm:t>
    </dgm:pt>
    <dgm:pt modelId="{4158BB2E-9F5D-4C7C-BBE9-B5A0005444E7}">
      <dgm:prSet/>
      <dgm:spPr/>
      <dgm:t>
        <a:bodyPr/>
        <a:lstStyle/>
        <a:p>
          <a:pPr>
            <a:defRPr cap="all"/>
          </a:pPr>
          <a:r>
            <a:rPr lang="en-US"/>
            <a:t>Phase Two: Setting Up Your Account </a:t>
          </a:r>
        </a:p>
      </dgm:t>
    </dgm:pt>
    <dgm:pt modelId="{C7D34FAA-73D0-4D2B-A011-D403DDDB33BB}" type="parTrans" cxnId="{03C4592F-730F-4262-8ECB-17C30344FD81}">
      <dgm:prSet/>
      <dgm:spPr/>
      <dgm:t>
        <a:bodyPr/>
        <a:lstStyle/>
        <a:p>
          <a:endParaRPr lang="en-US"/>
        </a:p>
      </dgm:t>
    </dgm:pt>
    <dgm:pt modelId="{AB042DB3-04A5-405D-9106-70DA16AC7DAF}" type="sibTrans" cxnId="{03C4592F-730F-4262-8ECB-17C30344FD81}">
      <dgm:prSet/>
      <dgm:spPr/>
      <dgm:t>
        <a:bodyPr/>
        <a:lstStyle/>
        <a:p>
          <a:endParaRPr lang="en-US"/>
        </a:p>
      </dgm:t>
    </dgm:pt>
    <dgm:pt modelId="{181DA750-4942-438C-8F76-2A8A09DB8F3E}">
      <dgm:prSet/>
      <dgm:spPr/>
      <dgm:t>
        <a:bodyPr/>
        <a:lstStyle/>
        <a:p>
          <a:pPr>
            <a:defRPr cap="all"/>
          </a:pPr>
          <a:r>
            <a:rPr lang="en-US"/>
            <a:t>Phase Three:  Actually Applying</a:t>
          </a:r>
        </a:p>
      </dgm:t>
    </dgm:pt>
    <dgm:pt modelId="{6225110F-DF35-4EC4-8FB7-9FD67E43F8E1}" type="parTrans" cxnId="{031BD9A9-3E55-41FC-9563-13095A8293CF}">
      <dgm:prSet/>
      <dgm:spPr/>
      <dgm:t>
        <a:bodyPr/>
        <a:lstStyle/>
        <a:p>
          <a:endParaRPr lang="en-US"/>
        </a:p>
      </dgm:t>
    </dgm:pt>
    <dgm:pt modelId="{A8A87BAE-DD73-4420-BE5B-772D88107254}" type="sibTrans" cxnId="{031BD9A9-3E55-41FC-9563-13095A8293CF}">
      <dgm:prSet/>
      <dgm:spPr/>
      <dgm:t>
        <a:bodyPr/>
        <a:lstStyle/>
        <a:p>
          <a:endParaRPr lang="en-US"/>
        </a:p>
      </dgm:t>
    </dgm:pt>
    <dgm:pt modelId="{D545A0D6-01B6-4D61-BE66-0DFF5825C1F5}">
      <dgm:prSet/>
      <dgm:spPr/>
      <dgm:t>
        <a:bodyPr/>
        <a:lstStyle/>
        <a:p>
          <a:pPr>
            <a:defRPr cap="all"/>
          </a:pPr>
          <a:r>
            <a:rPr lang="en-US"/>
            <a:t>Phase Four: Certifying for your Weekly Benefits </a:t>
          </a:r>
        </a:p>
      </dgm:t>
    </dgm:pt>
    <dgm:pt modelId="{A4BBD05C-DB33-4200-82B7-A8A9DB253468}" type="parTrans" cxnId="{C1C725D3-521B-4397-AFA2-81E6F6BC6487}">
      <dgm:prSet/>
      <dgm:spPr/>
      <dgm:t>
        <a:bodyPr/>
        <a:lstStyle/>
        <a:p>
          <a:endParaRPr lang="en-US"/>
        </a:p>
      </dgm:t>
    </dgm:pt>
    <dgm:pt modelId="{6A2C6631-2860-46D7-8141-83E0FDCF3BC7}" type="sibTrans" cxnId="{C1C725D3-521B-4397-AFA2-81E6F6BC6487}">
      <dgm:prSet/>
      <dgm:spPr/>
      <dgm:t>
        <a:bodyPr/>
        <a:lstStyle/>
        <a:p>
          <a:endParaRPr lang="en-US"/>
        </a:p>
      </dgm:t>
    </dgm:pt>
    <dgm:pt modelId="{9CE44C24-4826-42E4-895C-6E34B4314A11}" type="pres">
      <dgm:prSet presAssocID="{B7BFFC8D-492A-4315-A4A3-26915CFFA122}" presName="root" presStyleCnt="0">
        <dgm:presLayoutVars>
          <dgm:dir/>
          <dgm:resizeHandles val="exact"/>
        </dgm:presLayoutVars>
      </dgm:prSet>
      <dgm:spPr/>
    </dgm:pt>
    <dgm:pt modelId="{12D20DEF-285A-4715-9333-373F675D78F0}" type="pres">
      <dgm:prSet presAssocID="{66AC1EC1-3416-406A-97F1-C1C26A5C12D1}" presName="compNode" presStyleCnt="0"/>
      <dgm:spPr/>
    </dgm:pt>
    <dgm:pt modelId="{BDF4EA99-3FBF-4A4A-AF9E-9428CF81C01C}" type="pres">
      <dgm:prSet presAssocID="{66AC1EC1-3416-406A-97F1-C1C26A5C12D1}" presName="iconBgRect" presStyleLbl="bgShp" presStyleIdx="0" presStyleCnt="4"/>
      <dgm:spPr/>
    </dgm:pt>
    <dgm:pt modelId="{A274A95D-B4A2-4F2F-9838-9D39B57142B1}" type="pres">
      <dgm:prSet presAssocID="{66AC1EC1-3416-406A-97F1-C1C26A5C12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977DEA52-95C0-4A4A-B792-741A6FA24E21}" type="pres">
      <dgm:prSet presAssocID="{66AC1EC1-3416-406A-97F1-C1C26A5C12D1}" presName="spaceRect" presStyleCnt="0"/>
      <dgm:spPr/>
    </dgm:pt>
    <dgm:pt modelId="{ACF84BF2-05F4-457D-86CA-A21A5DD86593}" type="pres">
      <dgm:prSet presAssocID="{66AC1EC1-3416-406A-97F1-C1C26A5C12D1}" presName="textRect" presStyleLbl="revTx" presStyleIdx="0" presStyleCnt="4">
        <dgm:presLayoutVars>
          <dgm:chMax val="1"/>
          <dgm:chPref val="1"/>
        </dgm:presLayoutVars>
      </dgm:prSet>
      <dgm:spPr/>
    </dgm:pt>
    <dgm:pt modelId="{5EEF13F6-92DC-4ED1-836A-26A3E5F3EDB2}" type="pres">
      <dgm:prSet presAssocID="{7AECE903-A44C-4DAD-9133-F5B1CB9980F1}" presName="sibTrans" presStyleCnt="0"/>
      <dgm:spPr/>
    </dgm:pt>
    <dgm:pt modelId="{C10DF944-74BE-42B7-9DB7-7C2B59B7E562}" type="pres">
      <dgm:prSet presAssocID="{4158BB2E-9F5D-4C7C-BBE9-B5A0005444E7}" presName="compNode" presStyleCnt="0"/>
      <dgm:spPr/>
    </dgm:pt>
    <dgm:pt modelId="{0792F25E-843C-4BD8-BB9D-7BEBC53208FA}" type="pres">
      <dgm:prSet presAssocID="{4158BB2E-9F5D-4C7C-BBE9-B5A0005444E7}" presName="iconBgRect" presStyleLbl="bgShp" presStyleIdx="1" presStyleCnt="4"/>
      <dgm:spPr/>
    </dgm:pt>
    <dgm:pt modelId="{B3F01519-A23C-4422-8F42-1AC7B8FE48F5}" type="pres">
      <dgm:prSet presAssocID="{4158BB2E-9F5D-4C7C-BBE9-B5A0005444E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owser Window"/>
        </a:ext>
      </dgm:extLst>
    </dgm:pt>
    <dgm:pt modelId="{9EC81446-66F9-41CA-86C5-EB0E12EE4FAB}" type="pres">
      <dgm:prSet presAssocID="{4158BB2E-9F5D-4C7C-BBE9-B5A0005444E7}" presName="spaceRect" presStyleCnt="0"/>
      <dgm:spPr/>
    </dgm:pt>
    <dgm:pt modelId="{9D46D659-8651-4194-924A-977318090A49}" type="pres">
      <dgm:prSet presAssocID="{4158BB2E-9F5D-4C7C-BBE9-B5A0005444E7}" presName="textRect" presStyleLbl="revTx" presStyleIdx="1" presStyleCnt="4">
        <dgm:presLayoutVars>
          <dgm:chMax val="1"/>
          <dgm:chPref val="1"/>
        </dgm:presLayoutVars>
      </dgm:prSet>
      <dgm:spPr/>
    </dgm:pt>
    <dgm:pt modelId="{3FB3BB3F-2350-46A0-9239-E0160F68D609}" type="pres">
      <dgm:prSet presAssocID="{AB042DB3-04A5-405D-9106-70DA16AC7DAF}" presName="sibTrans" presStyleCnt="0"/>
      <dgm:spPr/>
    </dgm:pt>
    <dgm:pt modelId="{7BFE3798-790E-4F3A-896B-BF9B59CBE4ED}" type="pres">
      <dgm:prSet presAssocID="{181DA750-4942-438C-8F76-2A8A09DB8F3E}" presName="compNode" presStyleCnt="0"/>
      <dgm:spPr/>
    </dgm:pt>
    <dgm:pt modelId="{EFC31E76-0940-4011-A8C6-1093EC171CDC}" type="pres">
      <dgm:prSet presAssocID="{181DA750-4942-438C-8F76-2A8A09DB8F3E}" presName="iconBgRect" presStyleLbl="bgShp" presStyleIdx="2" presStyleCnt="4"/>
      <dgm:spPr/>
    </dgm:pt>
    <dgm:pt modelId="{1B96FD2F-DCD8-429C-91EA-2AA922F0A50E}" type="pres">
      <dgm:prSet presAssocID="{181DA750-4942-438C-8F76-2A8A09DB8F3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741A59DC-8D03-4B41-AA1D-4527D272FF87}" type="pres">
      <dgm:prSet presAssocID="{181DA750-4942-438C-8F76-2A8A09DB8F3E}" presName="spaceRect" presStyleCnt="0"/>
      <dgm:spPr/>
    </dgm:pt>
    <dgm:pt modelId="{8C0ADEDC-C858-4568-AF69-E376FA60D8A1}" type="pres">
      <dgm:prSet presAssocID="{181DA750-4942-438C-8F76-2A8A09DB8F3E}" presName="textRect" presStyleLbl="revTx" presStyleIdx="2" presStyleCnt="4">
        <dgm:presLayoutVars>
          <dgm:chMax val="1"/>
          <dgm:chPref val="1"/>
        </dgm:presLayoutVars>
      </dgm:prSet>
      <dgm:spPr/>
    </dgm:pt>
    <dgm:pt modelId="{D11AFBE5-4C96-4D3D-80FC-678CADDB228F}" type="pres">
      <dgm:prSet presAssocID="{A8A87BAE-DD73-4420-BE5B-772D88107254}" presName="sibTrans" presStyleCnt="0"/>
      <dgm:spPr/>
    </dgm:pt>
    <dgm:pt modelId="{A91B38AA-F48C-4214-885D-CE5530B32C29}" type="pres">
      <dgm:prSet presAssocID="{D545A0D6-01B6-4D61-BE66-0DFF5825C1F5}" presName="compNode" presStyleCnt="0"/>
      <dgm:spPr/>
    </dgm:pt>
    <dgm:pt modelId="{3CA7FD5B-C62A-4710-B9A1-5DC0BB49C030}" type="pres">
      <dgm:prSet presAssocID="{D545A0D6-01B6-4D61-BE66-0DFF5825C1F5}" presName="iconBgRect" presStyleLbl="bgShp" presStyleIdx="3" presStyleCnt="4"/>
      <dgm:spPr/>
    </dgm:pt>
    <dgm:pt modelId="{65D25AF6-1C22-4941-BCA4-5CB64E90B59F}" type="pres">
      <dgm:prSet presAssocID="{D545A0D6-01B6-4D61-BE66-0DFF5825C1F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C17ECA82-50CE-453E-B2C0-DE44C981DECE}" type="pres">
      <dgm:prSet presAssocID="{D545A0D6-01B6-4D61-BE66-0DFF5825C1F5}" presName="spaceRect" presStyleCnt="0"/>
      <dgm:spPr/>
    </dgm:pt>
    <dgm:pt modelId="{FEA41650-709A-48DC-8436-B2AD31E3DD2D}" type="pres">
      <dgm:prSet presAssocID="{D545A0D6-01B6-4D61-BE66-0DFF5825C1F5}" presName="textRect" presStyleLbl="revTx" presStyleIdx="3" presStyleCnt="4">
        <dgm:presLayoutVars>
          <dgm:chMax val="1"/>
          <dgm:chPref val="1"/>
        </dgm:presLayoutVars>
      </dgm:prSet>
      <dgm:spPr/>
    </dgm:pt>
  </dgm:ptLst>
  <dgm:cxnLst>
    <dgm:cxn modelId="{03C4592F-730F-4262-8ECB-17C30344FD81}" srcId="{B7BFFC8D-492A-4315-A4A3-26915CFFA122}" destId="{4158BB2E-9F5D-4C7C-BBE9-B5A0005444E7}" srcOrd="1" destOrd="0" parTransId="{C7D34FAA-73D0-4D2B-A011-D403DDDB33BB}" sibTransId="{AB042DB3-04A5-405D-9106-70DA16AC7DAF}"/>
    <dgm:cxn modelId="{AE3B7E34-6D05-4EBA-A696-76D23E4E0FE8}" type="presOf" srcId="{181DA750-4942-438C-8F76-2A8A09DB8F3E}" destId="{8C0ADEDC-C858-4568-AF69-E376FA60D8A1}" srcOrd="0" destOrd="0" presId="urn:microsoft.com/office/officeart/2018/5/layout/IconCircleLabelList"/>
    <dgm:cxn modelId="{FF489266-3CD3-4C89-A728-C3CC98D69127}" type="presOf" srcId="{4158BB2E-9F5D-4C7C-BBE9-B5A0005444E7}" destId="{9D46D659-8651-4194-924A-977318090A49}" srcOrd="0" destOrd="0" presId="urn:microsoft.com/office/officeart/2018/5/layout/IconCircleLabelList"/>
    <dgm:cxn modelId="{5557347B-1616-4B24-ACDD-790DCEDFD8BF}" srcId="{B7BFFC8D-492A-4315-A4A3-26915CFFA122}" destId="{66AC1EC1-3416-406A-97F1-C1C26A5C12D1}" srcOrd="0" destOrd="0" parTransId="{04F9AF8D-30DB-4E38-A8A4-C1146AA1310F}" sibTransId="{7AECE903-A44C-4DAD-9133-F5B1CB9980F1}"/>
    <dgm:cxn modelId="{D5299D81-BF0E-41A2-ABA2-15084FD6ACF6}" type="presOf" srcId="{D545A0D6-01B6-4D61-BE66-0DFF5825C1F5}" destId="{FEA41650-709A-48DC-8436-B2AD31E3DD2D}" srcOrd="0" destOrd="0" presId="urn:microsoft.com/office/officeart/2018/5/layout/IconCircleLabelList"/>
    <dgm:cxn modelId="{E1C9FDA0-A095-458E-91C6-10BCB728C250}" type="presOf" srcId="{66AC1EC1-3416-406A-97F1-C1C26A5C12D1}" destId="{ACF84BF2-05F4-457D-86CA-A21A5DD86593}" srcOrd="0" destOrd="0" presId="urn:microsoft.com/office/officeart/2018/5/layout/IconCircleLabelList"/>
    <dgm:cxn modelId="{031BD9A9-3E55-41FC-9563-13095A8293CF}" srcId="{B7BFFC8D-492A-4315-A4A3-26915CFFA122}" destId="{181DA750-4942-438C-8F76-2A8A09DB8F3E}" srcOrd="2" destOrd="0" parTransId="{6225110F-DF35-4EC4-8FB7-9FD67E43F8E1}" sibTransId="{A8A87BAE-DD73-4420-BE5B-772D88107254}"/>
    <dgm:cxn modelId="{16441FD2-8A56-46C8-AB9B-0CDBF43FF394}" type="presOf" srcId="{B7BFFC8D-492A-4315-A4A3-26915CFFA122}" destId="{9CE44C24-4826-42E4-895C-6E34B4314A11}" srcOrd="0" destOrd="0" presId="urn:microsoft.com/office/officeart/2018/5/layout/IconCircleLabelList"/>
    <dgm:cxn modelId="{C1C725D3-521B-4397-AFA2-81E6F6BC6487}" srcId="{B7BFFC8D-492A-4315-A4A3-26915CFFA122}" destId="{D545A0D6-01B6-4D61-BE66-0DFF5825C1F5}" srcOrd="3" destOrd="0" parTransId="{A4BBD05C-DB33-4200-82B7-A8A9DB253468}" sibTransId="{6A2C6631-2860-46D7-8141-83E0FDCF3BC7}"/>
    <dgm:cxn modelId="{D9B113FB-C29C-4C37-8770-99EC8AB6BE76}" type="presParOf" srcId="{9CE44C24-4826-42E4-895C-6E34B4314A11}" destId="{12D20DEF-285A-4715-9333-373F675D78F0}" srcOrd="0" destOrd="0" presId="urn:microsoft.com/office/officeart/2018/5/layout/IconCircleLabelList"/>
    <dgm:cxn modelId="{569BCBF8-50C1-47F5-A28E-0CAB628CD5F5}" type="presParOf" srcId="{12D20DEF-285A-4715-9333-373F675D78F0}" destId="{BDF4EA99-3FBF-4A4A-AF9E-9428CF81C01C}" srcOrd="0" destOrd="0" presId="urn:microsoft.com/office/officeart/2018/5/layout/IconCircleLabelList"/>
    <dgm:cxn modelId="{B7978F00-FA68-444A-B16D-E01FFB6FA6F7}" type="presParOf" srcId="{12D20DEF-285A-4715-9333-373F675D78F0}" destId="{A274A95D-B4A2-4F2F-9838-9D39B57142B1}" srcOrd="1" destOrd="0" presId="urn:microsoft.com/office/officeart/2018/5/layout/IconCircleLabelList"/>
    <dgm:cxn modelId="{101CAAA5-0720-4DCD-A1E3-00FBAA3F9D66}" type="presParOf" srcId="{12D20DEF-285A-4715-9333-373F675D78F0}" destId="{977DEA52-95C0-4A4A-B792-741A6FA24E21}" srcOrd="2" destOrd="0" presId="urn:microsoft.com/office/officeart/2018/5/layout/IconCircleLabelList"/>
    <dgm:cxn modelId="{2F4DA4C9-71CC-4AFB-8CC9-5860ED893BC9}" type="presParOf" srcId="{12D20DEF-285A-4715-9333-373F675D78F0}" destId="{ACF84BF2-05F4-457D-86CA-A21A5DD86593}" srcOrd="3" destOrd="0" presId="urn:microsoft.com/office/officeart/2018/5/layout/IconCircleLabelList"/>
    <dgm:cxn modelId="{8B9BE6F6-1930-4F11-AC9F-503E268B82E2}" type="presParOf" srcId="{9CE44C24-4826-42E4-895C-6E34B4314A11}" destId="{5EEF13F6-92DC-4ED1-836A-26A3E5F3EDB2}" srcOrd="1" destOrd="0" presId="urn:microsoft.com/office/officeart/2018/5/layout/IconCircleLabelList"/>
    <dgm:cxn modelId="{CF9094CC-FF2E-4DAC-8194-450FE27A0A1D}" type="presParOf" srcId="{9CE44C24-4826-42E4-895C-6E34B4314A11}" destId="{C10DF944-74BE-42B7-9DB7-7C2B59B7E562}" srcOrd="2" destOrd="0" presId="urn:microsoft.com/office/officeart/2018/5/layout/IconCircleLabelList"/>
    <dgm:cxn modelId="{DA0FC42C-257E-4982-B546-5DFFBEC52626}" type="presParOf" srcId="{C10DF944-74BE-42B7-9DB7-7C2B59B7E562}" destId="{0792F25E-843C-4BD8-BB9D-7BEBC53208FA}" srcOrd="0" destOrd="0" presId="urn:microsoft.com/office/officeart/2018/5/layout/IconCircleLabelList"/>
    <dgm:cxn modelId="{9415F0FF-D96A-4CC3-89EA-7DC6E221453C}" type="presParOf" srcId="{C10DF944-74BE-42B7-9DB7-7C2B59B7E562}" destId="{B3F01519-A23C-4422-8F42-1AC7B8FE48F5}" srcOrd="1" destOrd="0" presId="urn:microsoft.com/office/officeart/2018/5/layout/IconCircleLabelList"/>
    <dgm:cxn modelId="{2B9207E6-4733-4863-869E-393F373504F8}" type="presParOf" srcId="{C10DF944-74BE-42B7-9DB7-7C2B59B7E562}" destId="{9EC81446-66F9-41CA-86C5-EB0E12EE4FAB}" srcOrd="2" destOrd="0" presId="urn:microsoft.com/office/officeart/2018/5/layout/IconCircleLabelList"/>
    <dgm:cxn modelId="{20E3FCF4-FEB6-4E0B-8721-D111DB7F8ECC}" type="presParOf" srcId="{C10DF944-74BE-42B7-9DB7-7C2B59B7E562}" destId="{9D46D659-8651-4194-924A-977318090A49}" srcOrd="3" destOrd="0" presId="urn:microsoft.com/office/officeart/2018/5/layout/IconCircleLabelList"/>
    <dgm:cxn modelId="{C3E091CA-AB8F-48F4-9B41-2A0F5163499F}" type="presParOf" srcId="{9CE44C24-4826-42E4-895C-6E34B4314A11}" destId="{3FB3BB3F-2350-46A0-9239-E0160F68D609}" srcOrd="3" destOrd="0" presId="urn:microsoft.com/office/officeart/2018/5/layout/IconCircleLabelList"/>
    <dgm:cxn modelId="{B3D87CE5-845F-4E21-8609-B904FCE536A2}" type="presParOf" srcId="{9CE44C24-4826-42E4-895C-6E34B4314A11}" destId="{7BFE3798-790E-4F3A-896B-BF9B59CBE4ED}" srcOrd="4" destOrd="0" presId="urn:microsoft.com/office/officeart/2018/5/layout/IconCircleLabelList"/>
    <dgm:cxn modelId="{E909668A-450C-4DBD-A679-46F1EC2BB9B6}" type="presParOf" srcId="{7BFE3798-790E-4F3A-896B-BF9B59CBE4ED}" destId="{EFC31E76-0940-4011-A8C6-1093EC171CDC}" srcOrd="0" destOrd="0" presId="urn:microsoft.com/office/officeart/2018/5/layout/IconCircleLabelList"/>
    <dgm:cxn modelId="{671B8081-872D-4A9B-89AA-2DF6FC202146}" type="presParOf" srcId="{7BFE3798-790E-4F3A-896B-BF9B59CBE4ED}" destId="{1B96FD2F-DCD8-429C-91EA-2AA922F0A50E}" srcOrd="1" destOrd="0" presId="urn:microsoft.com/office/officeart/2018/5/layout/IconCircleLabelList"/>
    <dgm:cxn modelId="{4D7B9907-447A-47AA-AC06-858E61640B06}" type="presParOf" srcId="{7BFE3798-790E-4F3A-896B-BF9B59CBE4ED}" destId="{741A59DC-8D03-4B41-AA1D-4527D272FF87}" srcOrd="2" destOrd="0" presId="urn:microsoft.com/office/officeart/2018/5/layout/IconCircleLabelList"/>
    <dgm:cxn modelId="{960B29A2-68BE-4151-83D7-58A271CF1024}" type="presParOf" srcId="{7BFE3798-790E-4F3A-896B-BF9B59CBE4ED}" destId="{8C0ADEDC-C858-4568-AF69-E376FA60D8A1}" srcOrd="3" destOrd="0" presId="urn:microsoft.com/office/officeart/2018/5/layout/IconCircleLabelList"/>
    <dgm:cxn modelId="{86529113-3721-438B-A9EB-2E086D9C7D8F}" type="presParOf" srcId="{9CE44C24-4826-42E4-895C-6E34B4314A11}" destId="{D11AFBE5-4C96-4D3D-80FC-678CADDB228F}" srcOrd="5" destOrd="0" presId="urn:microsoft.com/office/officeart/2018/5/layout/IconCircleLabelList"/>
    <dgm:cxn modelId="{29A65AA3-EC9A-44ED-BC9C-7DF9896F8116}" type="presParOf" srcId="{9CE44C24-4826-42E4-895C-6E34B4314A11}" destId="{A91B38AA-F48C-4214-885D-CE5530B32C29}" srcOrd="6" destOrd="0" presId="urn:microsoft.com/office/officeart/2018/5/layout/IconCircleLabelList"/>
    <dgm:cxn modelId="{DF101C7C-2614-466B-B4D3-6F91EE08C7B5}" type="presParOf" srcId="{A91B38AA-F48C-4214-885D-CE5530B32C29}" destId="{3CA7FD5B-C62A-4710-B9A1-5DC0BB49C030}" srcOrd="0" destOrd="0" presId="urn:microsoft.com/office/officeart/2018/5/layout/IconCircleLabelList"/>
    <dgm:cxn modelId="{EA74B146-B28D-477E-ACA0-801EB697670E}" type="presParOf" srcId="{A91B38AA-F48C-4214-885D-CE5530B32C29}" destId="{65D25AF6-1C22-4941-BCA4-5CB64E90B59F}" srcOrd="1" destOrd="0" presId="urn:microsoft.com/office/officeart/2018/5/layout/IconCircleLabelList"/>
    <dgm:cxn modelId="{579819D3-B7B5-4CB5-9FCD-33DBDEF91708}" type="presParOf" srcId="{A91B38AA-F48C-4214-885D-CE5530B32C29}" destId="{C17ECA82-50CE-453E-B2C0-DE44C981DECE}" srcOrd="2" destOrd="0" presId="urn:microsoft.com/office/officeart/2018/5/layout/IconCircleLabelList"/>
    <dgm:cxn modelId="{79C5303C-A826-404A-8FC2-1C5C2F8C525F}" type="presParOf" srcId="{A91B38AA-F48C-4214-885D-CE5530B32C29}" destId="{FEA41650-709A-48DC-8436-B2AD31E3DD2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4EA99-3FBF-4A4A-AF9E-9428CF81C01C}">
      <dsp:nvSpPr>
        <dsp:cNvPr id="0" name=""/>
        <dsp:cNvSpPr/>
      </dsp:nvSpPr>
      <dsp:spPr>
        <a:xfrm>
          <a:off x="326605" y="419936"/>
          <a:ext cx="1016507" cy="10165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4A95D-B4A2-4F2F-9838-9D39B57142B1}">
      <dsp:nvSpPr>
        <dsp:cNvPr id="0" name=""/>
        <dsp:cNvSpPr/>
      </dsp:nvSpPr>
      <dsp:spPr>
        <a:xfrm>
          <a:off x="543237" y="636569"/>
          <a:ext cx="583242" cy="583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F84BF2-05F4-457D-86CA-A21A5DD86593}">
      <dsp:nvSpPr>
        <dsp:cNvPr id="0" name=""/>
        <dsp:cNvSpPr/>
      </dsp:nvSpPr>
      <dsp:spPr>
        <a:xfrm>
          <a:off x="1655" y="175306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Phase One: Background to Furloughs</a:t>
          </a:r>
        </a:p>
      </dsp:txBody>
      <dsp:txXfrm>
        <a:off x="1655" y="1753061"/>
        <a:ext cx="1666406" cy="666562"/>
      </dsp:txXfrm>
    </dsp:sp>
    <dsp:sp modelId="{0792F25E-843C-4BD8-BB9D-7BEBC53208FA}">
      <dsp:nvSpPr>
        <dsp:cNvPr id="0" name=""/>
        <dsp:cNvSpPr/>
      </dsp:nvSpPr>
      <dsp:spPr>
        <a:xfrm>
          <a:off x="2284632" y="419936"/>
          <a:ext cx="1016507" cy="101650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01519-A23C-4422-8F42-1AC7B8FE48F5}">
      <dsp:nvSpPr>
        <dsp:cNvPr id="0" name=""/>
        <dsp:cNvSpPr/>
      </dsp:nvSpPr>
      <dsp:spPr>
        <a:xfrm>
          <a:off x="2501265" y="636569"/>
          <a:ext cx="583242" cy="583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46D659-8651-4194-924A-977318090A49}">
      <dsp:nvSpPr>
        <dsp:cNvPr id="0" name=""/>
        <dsp:cNvSpPr/>
      </dsp:nvSpPr>
      <dsp:spPr>
        <a:xfrm>
          <a:off x="1959683" y="175306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Phase Two: Setting Up Your Account </a:t>
          </a:r>
        </a:p>
      </dsp:txBody>
      <dsp:txXfrm>
        <a:off x="1959683" y="1753061"/>
        <a:ext cx="1666406" cy="666562"/>
      </dsp:txXfrm>
    </dsp:sp>
    <dsp:sp modelId="{EFC31E76-0940-4011-A8C6-1093EC171CDC}">
      <dsp:nvSpPr>
        <dsp:cNvPr id="0" name=""/>
        <dsp:cNvSpPr/>
      </dsp:nvSpPr>
      <dsp:spPr>
        <a:xfrm>
          <a:off x="4242659" y="419936"/>
          <a:ext cx="1016507" cy="101650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96FD2F-DCD8-429C-91EA-2AA922F0A50E}">
      <dsp:nvSpPr>
        <dsp:cNvPr id="0" name=""/>
        <dsp:cNvSpPr/>
      </dsp:nvSpPr>
      <dsp:spPr>
        <a:xfrm>
          <a:off x="4459292" y="636569"/>
          <a:ext cx="583242" cy="5832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0ADEDC-C858-4568-AF69-E376FA60D8A1}">
      <dsp:nvSpPr>
        <dsp:cNvPr id="0" name=""/>
        <dsp:cNvSpPr/>
      </dsp:nvSpPr>
      <dsp:spPr>
        <a:xfrm>
          <a:off x="3917710" y="175306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Phase Three:  Actually Applying</a:t>
          </a:r>
        </a:p>
      </dsp:txBody>
      <dsp:txXfrm>
        <a:off x="3917710" y="1753061"/>
        <a:ext cx="1666406" cy="666562"/>
      </dsp:txXfrm>
    </dsp:sp>
    <dsp:sp modelId="{3CA7FD5B-C62A-4710-B9A1-5DC0BB49C030}">
      <dsp:nvSpPr>
        <dsp:cNvPr id="0" name=""/>
        <dsp:cNvSpPr/>
      </dsp:nvSpPr>
      <dsp:spPr>
        <a:xfrm>
          <a:off x="6200687" y="419936"/>
          <a:ext cx="1016507" cy="101650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D25AF6-1C22-4941-BCA4-5CB64E90B59F}">
      <dsp:nvSpPr>
        <dsp:cNvPr id="0" name=""/>
        <dsp:cNvSpPr/>
      </dsp:nvSpPr>
      <dsp:spPr>
        <a:xfrm>
          <a:off x="6417319" y="636569"/>
          <a:ext cx="583242" cy="5832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A41650-709A-48DC-8436-B2AD31E3DD2D}">
      <dsp:nvSpPr>
        <dsp:cNvPr id="0" name=""/>
        <dsp:cNvSpPr/>
      </dsp:nvSpPr>
      <dsp:spPr>
        <a:xfrm>
          <a:off x="5875737" y="175306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Phase Four: Certifying for your Weekly Benefits </a:t>
          </a:r>
        </a:p>
      </dsp:txBody>
      <dsp:txXfrm>
        <a:off x="5875737" y="1753061"/>
        <a:ext cx="1666406" cy="66656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a3d682c66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a3d682c66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3af2e2e33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3af2e2e33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3af2e2e33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3af2e2e33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3af2e2e33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3af2e2e33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a3d682c66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a3d682c66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3d682c66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a3d682c66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3af2e2e33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3af2e2e33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a0f67750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a0f67750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c5674fd9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9c5674fd9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3d682c66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3d682c66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3af2e2e33_0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3af2e2e33_0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3d682c66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a3d682c66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3d682c66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3d682c66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0f67750b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0f67750b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0f67750b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0f67750b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c5674fd9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c5674fd9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9c5674fd9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9c5674fd9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3d682c66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3d682c66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3d682c66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3d682c66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c5674fd9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9c5674fd9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3d682c66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3d682c66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a3d682c66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a3d682c66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a3d682c66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a3d682c66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3d682c66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a3d682c66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3d682c667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a3d682c66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c5674fd50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c5674fd5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c5674fd50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c5674fd5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a3bebb7a9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a3bebb7a9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9c5674fd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9c5674fd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9c5674fd9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9c5674fd9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c5674fd9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c5674fd9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3af2e2e33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3af2e2e3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3af2e2e33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3af2e2e33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3d682c6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3d682c6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3af2e2e33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3af2e2e33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3af2e2e33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3af2e2e33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3af2e2e33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3af2e2e33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24172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761826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559364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8218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41114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9606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1446593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4443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375528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881790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487110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10/23/2020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47497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10/23/2020</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911813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401541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10/23/2020</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68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hyperlink" Target="http://www.cnjscl.org/Library/H-1B%20Visa%20ADDENDUM%20TO%20JUNE%2030%202020%20MOA-Signed.pdf"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myunemployment.nj.gov/labor/myunemployment/covidinstructions.shtml"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yunemployment.nj.gov/labor/myunemployment/before/about/howtoapply/dependencybenefits.s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62;p13"/>
          <p:cNvSpPr txBox="1">
            <a:spLocks noGrp="1"/>
          </p:cNvSpPr>
          <p:nvPr>
            <p:ph type="ctrTitle"/>
          </p:nvPr>
        </p:nvSpPr>
        <p:spPr>
          <a:xfrm>
            <a:off x="822960" y="569214"/>
            <a:ext cx="7543800" cy="2919126"/>
          </a:xfrm>
          <a:prstGeom prst="rect">
            <a:avLst/>
          </a:prstGeom>
        </p:spPr>
        <p:txBody>
          <a:bodyPr spcFirstLastPara="1" lIns="91425" tIns="91425" rIns="91425" bIns="91425" anchorCtr="0">
            <a:normAutofit/>
          </a:bodyPr>
          <a:lstStyle/>
          <a:p>
            <a:pPr marL="0" lvl="0" indent="0" rtl="0">
              <a:spcBef>
                <a:spcPts val="0"/>
              </a:spcBef>
              <a:spcAft>
                <a:spcPts val="0"/>
              </a:spcAft>
              <a:buNone/>
            </a:pPr>
            <a:r>
              <a:rPr lang="en" dirty="0"/>
              <a:t>SFT 2275</a:t>
            </a:r>
            <a:endParaRPr lang="en-US" dirty="0"/>
          </a:p>
          <a:p>
            <a:pPr marL="0" lvl="0" indent="0" rtl="0">
              <a:spcBef>
                <a:spcPts val="0"/>
              </a:spcBef>
              <a:spcAft>
                <a:spcPts val="0"/>
              </a:spcAft>
              <a:buNone/>
            </a:pPr>
            <a:r>
              <a:rPr lang="en" dirty="0"/>
              <a:t>Applying for Unemployment</a:t>
            </a:r>
            <a:endParaRPr lang="en-US" dirty="0"/>
          </a:p>
        </p:txBody>
      </p:sp>
      <p:sp>
        <p:nvSpPr>
          <p:cNvPr id="70" name="Rectangle 6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Google Shape;63;p13"/>
          <p:cNvSpPr txBox="1">
            <a:spLocks noGrp="1"/>
          </p:cNvSpPr>
          <p:nvPr>
            <p:ph type="subTitle" idx="1"/>
          </p:nvPr>
        </p:nvSpPr>
        <p:spPr>
          <a:xfrm>
            <a:off x="825038" y="3918930"/>
            <a:ext cx="7543800" cy="857250"/>
          </a:xfrm>
          <a:prstGeom prst="rect">
            <a:avLst/>
          </a:prstGeom>
        </p:spPr>
        <p:txBody>
          <a:bodyPr spcFirstLastPara="1" lIns="91425" tIns="91425" rIns="91425" bIns="91425" anchorCtr="0">
            <a:normAutofit/>
          </a:bodyPr>
          <a:lstStyle/>
          <a:p>
            <a:pPr marL="0" lvl="0" indent="0" rtl="0">
              <a:spcBef>
                <a:spcPts val="0"/>
              </a:spcBef>
              <a:spcAft>
                <a:spcPts val="600"/>
              </a:spcAft>
              <a:buNone/>
            </a:pPr>
            <a:r>
              <a:rPr lang="en-US">
                <a:solidFill>
                  <a:srgbClr val="FFFFFF"/>
                </a:solidFill>
              </a:rPr>
              <a:t>October 22, 2020</a:t>
            </a:r>
          </a:p>
        </p:txBody>
      </p:sp>
      <p:sp>
        <p:nvSpPr>
          <p:cNvPr id="72" name="Rectangle 7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p:nvSpPr>
          <p:cNvPr id="117" name="Rectangle 116">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Rectangle 118">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1" name="Straight Connector 120">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9" name="Google Shape;109;p21"/>
          <p:cNvSpPr txBox="1">
            <a:spLocks noGrp="1"/>
          </p:cNvSpPr>
          <p:nvPr>
            <p:ph type="title"/>
          </p:nvPr>
        </p:nvSpPr>
        <p:spPr>
          <a:xfrm>
            <a:off x="822960" y="214952"/>
            <a:ext cx="7543800"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800" spc="-50"/>
              <a:t>How much can you recieve?</a:t>
            </a:r>
          </a:p>
        </p:txBody>
      </p:sp>
      <p:sp>
        <p:nvSpPr>
          <p:cNvPr id="110" name="Google Shape;110;p21"/>
          <p:cNvSpPr txBox="1">
            <a:spLocks noGrp="1"/>
          </p:cNvSpPr>
          <p:nvPr>
            <p:ph type="body" idx="1"/>
          </p:nvPr>
        </p:nvSpPr>
        <p:spPr>
          <a:xfrm>
            <a:off x="342027" y="1384299"/>
            <a:ext cx="5322172" cy="3222597"/>
          </a:xfrm>
          <a:prstGeom prst="rect">
            <a:avLst/>
          </a:prstGeom>
        </p:spPr>
        <p:txBody>
          <a:bodyPr spcFirstLastPara="1" vert="horz" lIns="0" tIns="45720" rIns="0" bIns="45720" rtlCol="0" anchorCtr="0">
            <a:normAutofit/>
          </a:bodyPr>
          <a:lstStyle/>
          <a:p>
            <a:pPr marL="0" lvl="0" indent="0" defTabSz="914400">
              <a:spcBef>
                <a:spcPts val="0"/>
              </a:spcBef>
              <a:spcAft>
                <a:spcPts val="0"/>
              </a:spcAft>
              <a:buFont typeface="Calibri" panose="020F0502020204030204" pitchFamily="34" charset="0"/>
              <a:buNone/>
            </a:pPr>
            <a:r>
              <a:rPr lang="en-US" dirty="0">
                <a:sym typeface="Arial"/>
              </a:rPr>
              <a:t>This depends upon the amount you make and the number of dependents</a:t>
            </a:r>
          </a:p>
          <a:p>
            <a:pPr marL="0" lvl="0" indent="0" defTabSz="914400">
              <a:spcBef>
                <a:spcPts val="1600"/>
              </a:spcBef>
              <a:spcAft>
                <a:spcPts val="0"/>
              </a:spcAft>
              <a:buFont typeface="Calibri" panose="020F0502020204030204" pitchFamily="34" charset="0"/>
              <a:buNone/>
            </a:pPr>
            <a:r>
              <a:rPr lang="en-US" dirty="0">
                <a:sym typeface="Arial"/>
              </a:rPr>
              <a:t>Our information as of this presentation is that the weekly benefit is 60% of your average weekly wage, with a maximum of $598.  </a:t>
            </a:r>
          </a:p>
          <a:p>
            <a:pPr marL="0" lvl="0" indent="0" defTabSz="914400">
              <a:spcBef>
                <a:spcPts val="1600"/>
              </a:spcBef>
              <a:spcAft>
                <a:spcPts val="0"/>
              </a:spcAft>
              <a:buFont typeface="Calibri" panose="020F0502020204030204" pitchFamily="34" charset="0"/>
              <a:buNone/>
            </a:pPr>
            <a:r>
              <a:rPr lang="en-US" dirty="0">
                <a:sym typeface="Arial"/>
              </a:rPr>
              <a:t>This benefit is increased if you have children: </a:t>
            </a:r>
          </a:p>
          <a:p>
            <a:pPr marL="0" lvl="0" indent="457200" defTabSz="914400">
              <a:spcBef>
                <a:spcPts val="1600"/>
              </a:spcBef>
              <a:spcAft>
                <a:spcPts val="0"/>
              </a:spcAft>
              <a:buFont typeface="Calibri" panose="020F0502020204030204" pitchFamily="34" charset="0"/>
              <a:buNone/>
            </a:pPr>
            <a:r>
              <a:rPr lang="en-US" dirty="0">
                <a:sym typeface="Arial"/>
              </a:rPr>
              <a:t>by 7% for the first dependent of the claimant </a:t>
            </a:r>
          </a:p>
          <a:p>
            <a:pPr marL="0" lvl="0" indent="457200" defTabSz="914400">
              <a:spcBef>
                <a:spcPts val="1600"/>
              </a:spcBef>
              <a:spcAft>
                <a:spcPts val="0"/>
              </a:spcAft>
              <a:buFont typeface="Calibri" panose="020F0502020204030204" pitchFamily="34" charset="0"/>
              <a:buNone/>
            </a:pPr>
            <a:r>
              <a:rPr lang="en-US" dirty="0">
                <a:sym typeface="Arial"/>
              </a:rPr>
              <a:t>4% for the next two dependents </a:t>
            </a:r>
          </a:p>
          <a:p>
            <a:pPr marL="0" lvl="0" indent="457200" defTabSz="914400">
              <a:spcBef>
                <a:spcPts val="1600"/>
              </a:spcBef>
              <a:spcAft>
                <a:spcPts val="1600"/>
              </a:spcAft>
              <a:buFont typeface="Calibri" panose="020F0502020204030204" pitchFamily="34" charset="0"/>
              <a:buNone/>
            </a:pPr>
            <a:r>
              <a:rPr lang="en-US" dirty="0">
                <a:sym typeface="Arial"/>
              </a:rPr>
              <a:t>for a maximum of three dependents.</a:t>
            </a:r>
            <a:endParaRPr lang="en-US" dirty="0"/>
          </a:p>
        </p:txBody>
      </p:sp>
      <p:pic>
        <p:nvPicPr>
          <p:cNvPr id="114" name="Graphic 113" descr="Fork and knife">
            <a:extLst>
              <a:ext uri="{FF2B5EF4-FFF2-40B4-BE49-F238E27FC236}">
                <a16:creationId xmlns:a16="http://schemas.microsoft.com/office/drawing/2014/main" id="{B9CD70C4-ACD5-4438-9C10-02D53B6A41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5427" y="1563201"/>
            <a:ext cx="2351332" cy="23513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p:cNvGrpSpPr/>
        <p:nvPr/>
      </p:nvGrpSpPr>
      <p:grpSpPr>
        <a:xfrm>
          <a:off x="0" y="0"/>
          <a:ext cx="0" cy="0"/>
          <a:chOff x="0" y="0"/>
          <a:chExt cx="0" cy="0"/>
        </a:xfrm>
      </p:grpSpPr>
      <p:sp>
        <p:nvSpPr>
          <p:cNvPr id="120" name="Rectangle 11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Rectangle 12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4" name="Straight Connector 12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6" name="Rectangle 125">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Google Shape;115;p22"/>
          <p:cNvSpPr txBox="1">
            <a:spLocks noGrp="1"/>
          </p:cNvSpPr>
          <p:nvPr>
            <p:ph type="title"/>
          </p:nvPr>
        </p:nvSpPr>
        <p:spPr>
          <a:xfrm>
            <a:off x="822960" y="569214"/>
            <a:ext cx="7543800" cy="2919126"/>
          </a:xfrm>
          <a:prstGeom prst="rect">
            <a:avLst/>
          </a:prstGeom>
        </p:spPr>
        <p:txBody>
          <a:bodyPr spcFirstLastPara="1" vert="horz" lIns="91440" tIns="45720" rIns="91440" bIns="45720" rtlCol="0" anchor="b" anchorCtr="0">
            <a:normAutofit/>
          </a:bodyPr>
          <a:lstStyle/>
          <a:p>
            <a:pPr marL="0" lvl="0" indent="0" algn="l" defTabSz="914400">
              <a:spcBef>
                <a:spcPct val="0"/>
              </a:spcBef>
              <a:spcAft>
                <a:spcPts val="0"/>
              </a:spcAft>
            </a:pPr>
            <a:r>
              <a:rPr lang="en-US" sz="7400" spc="-50">
                <a:solidFill>
                  <a:schemeClr val="tx1">
                    <a:lumMod val="85000"/>
                    <a:lumOff val="15000"/>
                  </a:schemeClr>
                </a:solidFill>
              </a:rPr>
              <a:t>Phase Two: Setting Up an Account</a:t>
            </a:r>
          </a:p>
        </p:txBody>
      </p:sp>
      <p:sp>
        <p:nvSpPr>
          <p:cNvPr id="128" name="Rectangle 127">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Rectangle 129">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p:nvSpPr>
          <p:cNvPr id="138" name="Rectangle 125">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27">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0" name="Straight Connector 129">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1" name="Rectangle 131">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0" name="Google Shape;120;p23"/>
          <p:cNvSpPr txBox="1">
            <a:spLocks noGrp="1"/>
          </p:cNvSpPr>
          <p:nvPr>
            <p:ph type="title"/>
          </p:nvPr>
        </p:nvSpPr>
        <p:spPr>
          <a:xfrm>
            <a:off x="323680" y="214952"/>
            <a:ext cx="5575413"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3700" spc="-50" dirty="0">
                <a:solidFill>
                  <a:schemeClr val="accent2"/>
                </a:solidFill>
              </a:rPr>
              <a:t>Create an Account Ahead of Time</a:t>
            </a:r>
          </a:p>
        </p:txBody>
      </p:sp>
      <p:sp>
        <p:nvSpPr>
          <p:cNvPr id="121" name="Google Shape;121;p23"/>
          <p:cNvSpPr txBox="1">
            <a:spLocks noGrp="1"/>
          </p:cNvSpPr>
          <p:nvPr>
            <p:ph type="body" idx="1"/>
          </p:nvPr>
        </p:nvSpPr>
        <p:spPr>
          <a:xfrm>
            <a:off x="396510" y="1517970"/>
            <a:ext cx="5409929" cy="3282257"/>
          </a:xfrm>
          <a:prstGeom prst="rect">
            <a:avLst/>
          </a:prstGeom>
        </p:spPr>
        <p:txBody>
          <a:bodyPr spcFirstLastPara="1" vert="horz" lIns="0" tIns="45720" rIns="0" bIns="45720" rtlCol="0" anchorCtr="0">
            <a:normAutofit/>
          </a:bodyPr>
          <a:lstStyle/>
          <a:p>
            <a:pPr marL="0" lvl="0" indent="0" defTabSz="914400">
              <a:spcBef>
                <a:spcPts val="0"/>
              </a:spcBef>
              <a:spcAft>
                <a:spcPts val="0"/>
              </a:spcAft>
              <a:buFont typeface="Calibri" panose="020F0502020204030204" pitchFamily="34" charset="0"/>
              <a:buNone/>
            </a:pPr>
            <a:r>
              <a:rPr lang="en-US" sz="1600" dirty="0"/>
              <a:t>You will not be able to apply for unemployment this semester</a:t>
            </a:r>
          </a:p>
          <a:p>
            <a:pPr marL="0" lvl="0" indent="0" defTabSz="914400">
              <a:spcBef>
                <a:spcPts val="1600"/>
              </a:spcBef>
              <a:spcAft>
                <a:spcPts val="0"/>
              </a:spcAft>
              <a:buFont typeface="Calibri" panose="020F0502020204030204" pitchFamily="34" charset="0"/>
              <a:buNone/>
            </a:pPr>
            <a:r>
              <a:rPr lang="en-US" sz="1600" dirty="0"/>
              <a:t>However,  you can (and should) create an account without actually applying for unemployment benefits.  </a:t>
            </a:r>
          </a:p>
          <a:p>
            <a:pPr marL="0" lvl="0" indent="0" defTabSz="914400">
              <a:spcBef>
                <a:spcPts val="1600"/>
              </a:spcBef>
              <a:spcAft>
                <a:spcPts val="0"/>
              </a:spcAft>
              <a:buFont typeface="Calibri" panose="020F0502020204030204" pitchFamily="34" charset="0"/>
              <a:buNone/>
            </a:pPr>
            <a:r>
              <a:rPr lang="en-US" sz="1600" dirty="0"/>
              <a:t>You will not be able to actually </a:t>
            </a:r>
            <a:r>
              <a:rPr lang="en-US" sz="1600" i="1" dirty="0"/>
              <a:t>apply</a:t>
            </a:r>
            <a:r>
              <a:rPr lang="en-US" sz="1600" dirty="0"/>
              <a:t> for benefits until the first day of your five day furlough </a:t>
            </a:r>
            <a:r>
              <a:rPr lang="en-US" sz="1600" i="1" dirty="0"/>
              <a:t>but</a:t>
            </a:r>
            <a:r>
              <a:rPr lang="en-US" sz="1600" dirty="0"/>
              <a:t> you can have the account already set up and ready to go.</a:t>
            </a:r>
          </a:p>
          <a:p>
            <a:pPr marL="0" lvl="0" indent="0" defTabSz="914400">
              <a:spcBef>
                <a:spcPts val="1600"/>
              </a:spcBef>
              <a:spcAft>
                <a:spcPts val="0"/>
              </a:spcAft>
              <a:buFont typeface="Calibri" panose="020F0502020204030204" pitchFamily="34" charset="0"/>
              <a:buNone/>
            </a:pPr>
            <a:r>
              <a:rPr lang="en-US" sz="1600" dirty="0"/>
              <a:t>Be ready with all of the following.  The system is an antiquated one and does not let you “log out” and have your loaded up information saved. You need to be prepared to do this all in one sitting</a:t>
            </a:r>
            <a:endParaRPr lang="en-US" dirty="0"/>
          </a:p>
        </p:txBody>
      </p:sp>
      <p:sp>
        <p:nvSpPr>
          <p:cNvPr id="142" name="Rectangle 133">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35">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121800"/>
            <a:ext cx="8520600" cy="71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Creating an Account (cont.)</a:t>
            </a:r>
            <a:endParaRPr/>
          </a:p>
        </p:txBody>
      </p:sp>
      <p:sp>
        <p:nvSpPr>
          <p:cNvPr id="127" name="Google Shape;127;p24"/>
          <p:cNvSpPr txBox="1">
            <a:spLocks noGrp="1"/>
          </p:cNvSpPr>
          <p:nvPr>
            <p:ph type="body" idx="1"/>
          </p:nvPr>
        </p:nvSpPr>
        <p:spPr>
          <a:xfrm>
            <a:off x="311700" y="1047575"/>
            <a:ext cx="8520600" cy="37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151F48"/>
                </a:solidFill>
                <a:highlight>
                  <a:srgbClr val="FFFFFF"/>
                </a:highlight>
                <a:latin typeface="Roboto"/>
                <a:ea typeface="Roboto"/>
                <a:cs typeface="Roboto"/>
                <a:sym typeface="Roboto"/>
              </a:rPr>
              <a:t>You’ll need to go to their online system and enter your email address. Your email address must not contain more than 35 characters. Make sure you use an email address that you check regularly. This is the one that they’ll use to send you important information about your claim. </a:t>
            </a:r>
            <a:endParaRPr sz="1600">
              <a:solidFill>
                <a:srgbClr val="151F48"/>
              </a:solidFill>
              <a:highlight>
                <a:srgbClr val="FFFFFF"/>
              </a:highlight>
              <a:latin typeface="Roboto"/>
              <a:ea typeface="Roboto"/>
              <a:cs typeface="Roboto"/>
              <a:sym typeface="Roboto"/>
            </a:endParaRPr>
          </a:p>
          <a:p>
            <a:pPr marL="0" lvl="0" indent="0" algn="l" rtl="0">
              <a:spcBef>
                <a:spcPts val="1600"/>
              </a:spcBef>
              <a:spcAft>
                <a:spcPts val="0"/>
              </a:spcAft>
              <a:buNone/>
            </a:pPr>
            <a:r>
              <a:rPr lang="en" sz="1600">
                <a:solidFill>
                  <a:srgbClr val="151F48"/>
                </a:solidFill>
                <a:highlight>
                  <a:srgbClr val="FFFFFF"/>
                </a:highlight>
                <a:latin typeface="Roboto"/>
                <a:ea typeface="Roboto"/>
                <a:cs typeface="Roboto"/>
                <a:sym typeface="Roboto"/>
              </a:rPr>
              <a:t>After you hit "SEND," they will send you a link to verify your email address. This link is only active for 60 minutes. The email will be sent from ui‐noreply@dol.nj.gov. You may want to add that email address to your "safe senders" list to make sure it doesn't get flagged as junk email.</a:t>
            </a:r>
            <a:endParaRPr sz="1600">
              <a:solidFill>
                <a:srgbClr val="151F48"/>
              </a:solidFill>
              <a:highlight>
                <a:srgbClr val="FFFFFF"/>
              </a:highlight>
              <a:latin typeface="Roboto"/>
              <a:ea typeface="Roboto"/>
              <a:cs typeface="Roboto"/>
              <a:sym typeface="Roboto"/>
            </a:endParaRPr>
          </a:p>
          <a:p>
            <a:pPr marL="0" lvl="0" indent="0" algn="l" rtl="0">
              <a:spcBef>
                <a:spcPts val="1600"/>
              </a:spcBef>
              <a:spcAft>
                <a:spcPts val="0"/>
              </a:spcAft>
              <a:buNone/>
            </a:pPr>
            <a:r>
              <a:rPr lang="en" sz="1600">
                <a:solidFill>
                  <a:srgbClr val="151F48"/>
                </a:solidFill>
                <a:highlight>
                  <a:srgbClr val="FFFFFF"/>
                </a:highlight>
                <a:latin typeface="Roboto"/>
                <a:ea typeface="Roboto"/>
                <a:cs typeface="Roboto"/>
                <a:sym typeface="Roboto"/>
              </a:rPr>
              <a:t>Click the link in the email they send to complete the initial registration process. </a:t>
            </a:r>
            <a:r>
              <a:rPr lang="en" sz="1600" b="1" i="1">
                <a:solidFill>
                  <a:srgbClr val="151F48"/>
                </a:solidFill>
                <a:highlight>
                  <a:srgbClr val="FFFFFF"/>
                </a:highlight>
                <a:latin typeface="Roboto"/>
                <a:ea typeface="Roboto"/>
                <a:cs typeface="Roboto"/>
                <a:sym typeface="Roboto"/>
              </a:rPr>
              <a:t>Remember, the link will expire after 60 minutes. If you do not complete the registration process within 60 minutes, you will need to re-enter your email address and have a new link sent.</a:t>
            </a:r>
            <a:endParaRPr sz="1600" b="1" i="1">
              <a:solidFill>
                <a:srgbClr val="151F48"/>
              </a:solidFill>
              <a:highlight>
                <a:srgbClr val="FFFFFF"/>
              </a:highlight>
              <a:latin typeface="Roboto"/>
              <a:ea typeface="Roboto"/>
              <a:cs typeface="Roboto"/>
              <a:sym typeface="Roboto"/>
            </a:endParaRPr>
          </a:p>
          <a:p>
            <a:pPr marL="0" lvl="0" indent="0" algn="l" rtl="0">
              <a:spcBef>
                <a:spcPts val="1600"/>
              </a:spcBef>
              <a:spcAft>
                <a:spcPts val="0"/>
              </a:spcAft>
              <a:buNone/>
            </a:pPr>
            <a:endParaRPr sz="1200">
              <a:solidFill>
                <a:srgbClr val="151F48"/>
              </a:solidFill>
              <a:highlight>
                <a:srgbClr val="FFFFFF"/>
              </a:highlight>
              <a:latin typeface="Roboto"/>
              <a:ea typeface="Roboto"/>
              <a:cs typeface="Roboto"/>
              <a:sym typeface="Roboto"/>
            </a:endParaRPr>
          </a:p>
          <a:p>
            <a:pPr marL="0" lvl="0" indent="0" algn="l" rtl="0">
              <a:spcBef>
                <a:spcPts val="1600"/>
              </a:spcBef>
              <a:spcAft>
                <a:spcPts val="1600"/>
              </a:spcAft>
              <a:buNone/>
            </a:pPr>
            <a:endParaRPr sz="1200">
              <a:solidFill>
                <a:srgbClr val="151F48"/>
              </a:solidFill>
              <a:highlight>
                <a:srgbClr val="FFFFFF"/>
              </a:highlight>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Creating an Account: Your Personal Info</a:t>
            </a:r>
            <a:endParaRPr/>
          </a:p>
        </p:txBody>
      </p:sp>
      <p:sp>
        <p:nvSpPr>
          <p:cNvPr id="133" name="Google Shape;133;p25"/>
          <p:cNvSpPr txBox="1">
            <a:spLocks noGrp="1"/>
          </p:cNvSpPr>
          <p:nvPr>
            <p:ph type="body" idx="1"/>
          </p:nvPr>
        </p:nvSpPr>
        <p:spPr>
          <a:xfrm>
            <a:off x="311700" y="1225225"/>
            <a:ext cx="8520600" cy="361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rgbClr val="151F48"/>
                </a:solidFill>
                <a:highlight>
                  <a:srgbClr val="FFFFFF"/>
                </a:highlight>
                <a:latin typeface="Roboto"/>
                <a:ea typeface="Roboto"/>
                <a:cs typeface="Roboto"/>
                <a:sym typeface="Roboto"/>
              </a:rPr>
              <a:t>You may encounter page errors if you let your browser autofill the text fields. </a:t>
            </a:r>
            <a:endParaRPr sz="2000">
              <a:solidFill>
                <a:srgbClr val="151F48"/>
              </a:solidFill>
              <a:highlight>
                <a:srgbClr val="FFFFFF"/>
              </a:highlight>
              <a:latin typeface="Roboto"/>
              <a:ea typeface="Roboto"/>
              <a:cs typeface="Roboto"/>
              <a:sym typeface="Roboto"/>
            </a:endParaRPr>
          </a:p>
          <a:p>
            <a:pPr marL="0" lvl="0" indent="0" algn="l" rtl="0">
              <a:spcBef>
                <a:spcPts val="1200"/>
              </a:spcBef>
              <a:spcAft>
                <a:spcPts val="0"/>
              </a:spcAft>
              <a:buClr>
                <a:schemeClr val="dk1"/>
              </a:buClr>
              <a:buSzPts val="1100"/>
              <a:buFont typeface="Arial"/>
              <a:buNone/>
            </a:pPr>
            <a:r>
              <a:rPr lang="en" sz="2000">
                <a:solidFill>
                  <a:srgbClr val="151F48"/>
                </a:solidFill>
                <a:highlight>
                  <a:srgbClr val="FFFFFF"/>
                </a:highlight>
                <a:latin typeface="Roboto"/>
                <a:ea typeface="Roboto"/>
                <a:cs typeface="Roboto"/>
                <a:sym typeface="Roboto"/>
              </a:rPr>
              <a:t>Enter all the information manually.</a:t>
            </a:r>
            <a:endParaRPr sz="2000">
              <a:solidFill>
                <a:srgbClr val="151F48"/>
              </a:solidFill>
              <a:highlight>
                <a:srgbClr val="FFFFFF"/>
              </a:highlight>
              <a:latin typeface="Roboto"/>
              <a:ea typeface="Roboto"/>
              <a:cs typeface="Roboto"/>
              <a:sym typeface="Roboto"/>
            </a:endParaRPr>
          </a:p>
          <a:p>
            <a:pPr marL="457200" lvl="0" indent="-355600" algn="l" rtl="0">
              <a:spcBef>
                <a:spcPts val="1200"/>
              </a:spcBef>
              <a:spcAft>
                <a:spcPts val="0"/>
              </a:spcAft>
              <a:buClr>
                <a:srgbClr val="151F48"/>
              </a:buClr>
              <a:buSzPts val="2000"/>
              <a:buFont typeface="Roboto"/>
              <a:buChar char="●"/>
            </a:pPr>
            <a:r>
              <a:rPr lang="en" sz="2000">
                <a:solidFill>
                  <a:srgbClr val="151F48"/>
                </a:solidFill>
                <a:highlight>
                  <a:srgbClr val="FFFFFF"/>
                </a:highlight>
                <a:latin typeface="Roboto"/>
                <a:ea typeface="Roboto"/>
                <a:cs typeface="Roboto"/>
                <a:sym typeface="Roboto"/>
              </a:rPr>
              <a:t>first and last name</a:t>
            </a:r>
            <a:endParaRPr sz="2000">
              <a:solidFill>
                <a:srgbClr val="151F48"/>
              </a:solidFill>
              <a:highlight>
                <a:srgbClr val="FFFFFF"/>
              </a:highlight>
              <a:latin typeface="Roboto"/>
              <a:ea typeface="Roboto"/>
              <a:cs typeface="Roboto"/>
              <a:sym typeface="Roboto"/>
            </a:endParaRPr>
          </a:p>
          <a:p>
            <a:pPr marL="457200" lvl="0" indent="-355600" algn="l" rtl="0">
              <a:spcBef>
                <a:spcPts val="0"/>
              </a:spcBef>
              <a:spcAft>
                <a:spcPts val="0"/>
              </a:spcAft>
              <a:buClr>
                <a:srgbClr val="151F48"/>
              </a:buClr>
              <a:buSzPts val="2000"/>
              <a:buFont typeface="Roboto"/>
              <a:buChar char="●"/>
            </a:pPr>
            <a:r>
              <a:rPr lang="en" sz="2000">
                <a:solidFill>
                  <a:srgbClr val="151F48"/>
                </a:solidFill>
                <a:highlight>
                  <a:srgbClr val="FFFFFF"/>
                </a:highlight>
                <a:latin typeface="Roboto"/>
                <a:ea typeface="Roboto"/>
                <a:cs typeface="Roboto"/>
                <a:sym typeface="Roboto"/>
              </a:rPr>
              <a:t>date of birth (formatted as MM/DD/YYYY, e.g. 04/07/1978)</a:t>
            </a:r>
            <a:endParaRPr sz="2000">
              <a:solidFill>
                <a:srgbClr val="151F48"/>
              </a:solidFill>
              <a:highlight>
                <a:srgbClr val="FFFFFF"/>
              </a:highlight>
              <a:latin typeface="Roboto"/>
              <a:ea typeface="Roboto"/>
              <a:cs typeface="Roboto"/>
              <a:sym typeface="Roboto"/>
            </a:endParaRPr>
          </a:p>
          <a:p>
            <a:pPr marL="457200" lvl="0" indent="-355600" algn="l" rtl="0">
              <a:spcBef>
                <a:spcPts val="0"/>
              </a:spcBef>
              <a:spcAft>
                <a:spcPts val="0"/>
              </a:spcAft>
              <a:buClr>
                <a:srgbClr val="151F48"/>
              </a:buClr>
              <a:buSzPts val="2000"/>
              <a:buFont typeface="Roboto"/>
              <a:buChar char="●"/>
            </a:pPr>
            <a:r>
              <a:rPr lang="en" sz="2000">
                <a:solidFill>
                  <a:srgbClr val="151F48"/>
                </a:solidFill>
                <a:highlight>
                  <a:srgbClr val="FFFFFF"/>
                </a:highlight>
                <a:latin typeface="Roboto"/>
                <a:ea typeface="Roboto"/>
                <a:cs typeface="Roboto"/>
                <a:sym typeface="Roboto"/>
              </a:rPr>
              <a:t>Social Security number (</a:t>
            </a:r>
            <a:r>
              <a:rPr lang="en" sz="2000" b="1" i="1">
                <a:solidFill>
                  <a:srgbClr val="151F48"/>
                </a:solidFill>
                <a:highlight>
                  <a:srgbClr val="FFFFFF"/>
                </a:highlight>
                <a:latin typeface="Roboto"/>
                <a:ea typeface="Roboto"/>
                <a:cs typeface="Roboto"/>
                <a:sym typeface="Roboto"/>
              </a:rPr>
              <a:t>without</a:t>
            </a:r>
            <a:r>
              <a:rPr lang="en" sz="2000">
                <a:solidFill>
                  <a:srgbClr val="151F48"/>
                </a:solidFill>
                <a:highlight>
                  <a:srgbClr val="FFFFFF"/>
                </a:highlight>
                <a:latin typeface="Roboto"/>
                <a:ea typeface="Roboto"/>
                <a:cs typeface="Roboto"/>
                <a:sym typeface="Roboto"/>
              </a:rPr>
              <a:t> dashes)</a:t>
            </a:r>
            <a:endParaRPr sz="2000">
              <a:solidFill>
                <a:srgbClr val="151F48"/>
              </a:solidFill>
              <a:highlight>
                <a:srgbClr val="FFFFFF"/>
              </a:highlight>
              <a:latin typeface="Roboto"/>
              <a:ea typeface="Roboto"/>
              <a:cs typeface="Roboto"/>
              <a:sym typeface="Roboto"/>
            </a:endParaRPr>
          </a:p>
          <a:p>
            <a:pPr marL="457200" lvl="0" indent="-355600" algn="l" rtl="0">
              <a:spcBef>
                <a:spcPts val="0"/>
              </a:spcBef>
              <a:spcAft>
                <a:spcPts val="0"/>
              </a:spcAft>
              <a:buClr>
                <a:srgbClr val="151F48"/>
              </a:buClr>
              <a:buSzPts val="2000"/>
              <a:buFont typeface="Roboto"/>
              <a:buChar char="●"/>
            </a:pPr>
            <a:r>
              <a:rPr lang="en" sz="2000">
                <a:solidFill>
                  <a:srgbClr val="151F48"/>
                </a:solidFill>
                <a:highlight>
                  <a:srgbClr val="FFFFFF"/>
                </a:highlight>
                <a:latin typeface="Roboto"/>
                <a:ea typeface="Roboto"/>
                <a:cs typeface="Roboto"/>
                <a:sym typeface="Roboto"/>
              </a:rPr>
              <a:t>phone number (numerals only)</a:t>
            </a:r>
            <a:endParaRPr sz="2000">
              <a:solidFill>
                <a:srgbClr val="151F48"/>
              </a:solidFill>
              <a:highlight>
                <a:srgbClr val="FFFFFF"/>
              </a:highlight>
              <a:latin typeface="Roboto"/>
              <a:ea typeface="Roboto"/>
              <a:cs typeface="Roboto"/>
              <a:sym typeface="Roboto"/>
            </a:endParaRPr>
          </a:p>
          <a:p>
            <a:pPr marL="457200" lvl="0" indent="-355600" algn="l" rtl="0">
              <a:spcBef>
                <a:spcPts val="0"/>
              </a:spcBef>
              <a:spcAft>
                <a:spcPts val="0"/>
              </a:spcAft>
              <a:buClr>
                <a:srgbClr val="151F48"/>
              </a:buClr>
              <a:buSzPts val="2000"/>
              <a:buFont typeface="Roboto"/>
              <a:buChar char="●"/>
            </a:pPr>
            <a:r>
              <a:rPr lang="en" sz="2000">
                <a:solidFill>
                  <a:srgbClr val="151F48"/>
                </a:solidFill>
                <a:highlight>
                  <a:srgbClr val="FFFFFF"/>
                </a:highlight>
                <a:latin typeface="Roboto"/>
                <a:ea typeface="Roboto"/>
                <a:cs typeface="Roboto"/>
                <a:sym typeface="Roboto"/>
              </a:rPr>
              <a:t>email address (the same one you used to register)</a:t>
            </a:r>
            <a:endParaRPr sz="2000">
              <a:solidFill>
                <a:srgbClr val="151F48"/>
              </a:solidFill>
              <a:highlight>
                <a:srgbClr val="FFFFFF"/>
              </a:highlight>
              <a:latin typeface="Roboto"/>
              <a:ea typeface="Roboto"/>
              <a:cs typeface="Roboto"/>
              <a:sym typeface="Roboto"/>
            </a:endParaRPr>
          </a:p>
          <a:p>
            <a:pPr marL="457200" lvl="0" indent="0" algn="l" rtl="0">
              <a:spcBef>
                <a:spcPts val="1200"/>
              </a:spcBef>
              <a:spcAft>
                <a:spcPts val="0"/>
              </a:spcAft>
              <a:buNone/>
            </a:pPr>
            <a:endParaRPr sz="1200">
              <a:solidFill>
                <a:srgbClr val="151F48"/>
              </a:solidFill>
              <a:highlight>
                <a:srgbClr val="FFFFFF"/>
              </a:highlight>
              <a:latin typeface="Roboto"/>
              <a:ea typeface="Roboto"/>
              <a:cs typeface="Roboto"/>
              <a:sym typeface="Roboto"/>
            </a:endParaRPr>
          </a:p>
          <a:p>
            <a:pPr marL="0" lvl="0" indent="0" algn="l" rtl="0">
              <a:spcBef>
                <a:spcPts val="12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7"/>
        <p:cNvGrpSpPr/>
        <p:nvPr/>
      </p:nvGrpSpPr>
      <p:grpSpPr>
        <a:xfrm>
          <a:off x="0" y="0"/>
          <a:ext cx="0" cy="0"/>
          <a:chOff x="0" y="0"/>
          <a:chExt cx="0" cy="0"/>
        </a:xfrm>
      </p:grpSpPr>
      <p:sp>
        <p:nvSpPr>
          <p:cNvPr id="80" name="Rectangle 7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4" name="Straight Connector 8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6" name="Rectangle 8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Google Shape;138;p26"/>
          <p:cNvSpPr txBox="1">
            <a:spLocks noGrp="1"/>
          </p:cNvSpPr>
          <p:nvPr>
            <p:ph type="title"/>
          </p:nvPr>
        </p:nvSpPr>
        <p:spPr>
          <a:xfrm>
            <a:off x="369277" y="454422"/>
            <a:ext cx="2313633" cy="4234656"/>
          </a:xfrm>
          <a:prstGeom prst="rect">
            <a:avLst/>
          </a:prstGeom>
        </p:spPr>
        <p:txBody>
          <a:bodyPr spcFirstLastPara="1" vert="horz" lIns="91440" tIns="45720" rIns="91440" bIns="45720" rtlCol="0" anchor="ctr" anchorCtr="0">
            <a:normAutofit/>
          </a:bodyPr>
          <a:lstStyle/>
          <a:p>
            <a:pPr lvl="0" indent="0" defTabSz="914400">
              <a:spcBef>
                <a:spcPct val="0"/>
              </a:spcBef>
              <a:spcAft>
                <a:spcPts val="0"/>
              </a:spcAft>
            </a:pPr>
            <a:r>
              <a:rPr lang="en-US" sz="2700" spc="-50">
                <a:solidFill>
                  <a:srgbClr val="FFFFFF"/>
                </a:solidFill>
              </a:rPr>
              <a:t>Create a Password</a:t>
            </a:r>
          </a:p>
        </p:txBody>
      </p:sp>
      <p:sp>
        <p:nvSpPr>
          <p:cNvPr id="90" name="Rectangle 8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Google Shape;139;p26"/>
          <p:cNvSpPr txBox="1">
            <a:spLocks noGrp="1"/>
          </p:cNvSpPr>
          <p:nvPr>
            <p:ph type="body" idx="1"/>
          </p:nvPr>
        </p:nvSpPr>
        <p:spPr>
          <a:xfrm>
            <a:off x="3425202" y="454422"/>
            <a:ext cx="5471039" cy="4234656"/>
          </a:xfrm>
          <a:prstGeom prst="rect">
            <a:avLst/>
          </a:prstGeom>
        </p:spPr>
        <p:txBody>
          <a:bodyPr spcFirstLastPara="1" vert="horz" lIns="0" tIns="45720" rIns="0" bIns="45720" rtlCol="0" anchor="ctr" anchorCtr="0">
            <a:noAutofit/>
          </a:bodyPr>
          <a:lstStyle/>
          <a:p>
            <a:pPr marL="0" lvl="0" indent="0" defTabSz="914400">
              <a:spcBef>
                <a:spcPts val="0"/>
              </a:spcBef>
              <a:spcAft>
                <a:spcPts val="0"/>
              </a:spcAft>
              <a:buSzPts val="1100"/>
              <a:buFont typeface="Calibri" panose="020F0502020204030204" pitchFamily="34" charset="0"/>
              <a:buNone/>
            </a:pPr>
            <a:r>
              <a:rPr lang="en-US" sz="2800" dirty="0">
                <a:highlight>
                  <a:schemeClr val="lt1"/>
                </a:highlight>
                <a:sym typeface="Roboto"/>
              </a:rPr>
              <a:t>You'll also need to create a password. Be sure to remember it and do not share it with anyone. Your password must contain at least the following:</a:t>
            </a:r>
          </a:p>
          <a:p>
            <a:pPr marL="457200" lvl="0" indent="-361950" defTabSz="914400">
              <a:spcBef>
                <a:spcPts val="1200"/>
              </a:spcBef>
              <a:spcAft>
                <a:spcPts val="0"/>
              </a:spcAft>
              <a:buSzPts val="2100"/>
              <a:buFont typeface="Calibri" panose="020F0502020204030204" pitchFamily="34" charset="0"/>
              <a:buChar char="●"/>
            </a:pPr>
            <a:r>
              <a:rPr lang="en-US" sz="2800" dirty="0">
                <a:highlight>
                  <a:schemeClr val="lt1"/>
                </a:highlight>
                <a:sym typeface="Roboto"/>
              </a:rPr>
              <a:t>eight characters</a:t>
            </a:r>
          </a:p>
          <a:p>
            <a:pPr marL="457200" lvl="0" indent="-361950" defTabSz="914400">
              <a:spcBef>
                <a:spcPts val="0"/>
              </a:spcBef>
              <a:spcAft>
                <a:spcPts val="0"/>
              </a:spcAft>
              <a:buSzPts val="2100"/>
              <a:buFont typeface="Calibri" panose="020F0502020204030204" pitchFamily="34" charset="0"/>
              <a:buChar char="●"/>
            </a:pPr>
            <a:r>
              <a:rPr lang="en-US" sz="2800" dirty="0">
                <a:highlight>
                  <a:schemeClr val="lt1"/>
                </a:highlight>
                <a:sym typeface="Roboto"/>
              </a:rPr>
              <a:t>one number</a:t>
            </a:r>
          </a:p>
          <a:p>
            <a:pPr marL="457200" lvl="0" indent="-361950" defTabSz="914400">
              <a:spcBef>
                <a:spcPts val="0"/>
              </a:spcBef>
              <a:spcAft>
                <a:spcPts val="0"/>
              </a:spcAft>
              <a:buSzPts val="2100"/>
              <a:buFont typeface="Calibri" panose="020F0502020204030204" pitchFamily="34" charset="0"/>
              <a:buChar char="●"/>
            </a:pPr>
            <a:r>
              <a:rPr lang="en-US" sz="2800" dirty="0">
                <a:highlight>
                  <a:schemeClr val="lt1"/>
                </a:highlight>
                <a:sym typeface="Roboto"/>
              </a:rPr>
              <a:t>one uppercase letter</a:t>
            </a:r>
          </a:p>
          <a:p>
            <a:pPr marL="457200" lvl="0" indent="-361950" defTabSz="914400">
              <a:spcBef>
                <a:spcPts val="0"/>
              </a:spcBef>
              <a:spcAft>
                <a:spcPts val="0"/>
              </a:spcAft>
              <a:buSzPts val="2100"/>
              <a:buFont typeface="Calibri" panose="020F0502020204030204" pitchFamily="34" charset="0"/>
              <a:buChar char="●"/>
            </a:pPr>
            <a:r>
              <a:rPr lang="en-US" sz="2800" dirty="0">
                <a:highlight>
                  <a:schemeClr val="lt1"/>
                </a:highlight>
                <a:sym typeface="Roboto"/>
              </a:rPr>
              <a:t>one lowercase letter</a:t>
            </a:r>
          </a:p>
          <a:p>
            <a:pPr marL="457200" lvl="0" indent="-361950" defTabSz="914400">
              <a:spcBef>
                <a:spcPts val="0"/>
              </a:spcBef>
              <a:spcAft>
                <a:spcPts val="0"/>
              </a:spcAft>
              <a:buSzPts val="2100"/>
              <a:buFont typeface="Calibri" panose="020F0502020204030204" pitchFamily="34" charset="0"/>
              <a:buChar char="●"/>
            </a:pPr>
            <a:r>
              <a:rPr lang="en-US" sz="2800" dirty="0">
                <a:highlight>
                  <a:schemeClr val="lt1"/>
                </a:highlight>
                <a:sym typeface="Roboto"/>
              </a:rPr>
              <a:t>one of these special characters: </a:t>
            </a:r>
          </a:p>
          <a:p>
            <a:pPr marL="95250" lvl="0" indent="0" defTabSz="914400">
              <a:spcBef>
                <a:spcPts val="0"/>
              </a:spcBef>
              <a:spcAft>
                <a:spcPts val="0"/>
              </a:spcAft>
              <a:buSzPts val="2100"/>
              <a:buNone/>
            </a:pPr>
            <a:r>
              <a:rPr lang="en-US" sz="2800" dirty="0">
                <a:highlight>
                  <a:schemeClr val="lt1"/>
                </a:highlight>
                <a:sym typeface="Roboto"/>
              </a:rPr>
              <a:t>! @ # $ % &amp; </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3"/>
        <p:cNvGrpSpPr/>
        <p:nvPr/>
      </p:nvGrpSpPr>
      <p:grpSpPr>
        <a:xfrm>
          <a:off x="0" y="0"/>
          <a:ext cx="0" cy="0"/>
          <a:chOff x="0" y="0"/>
          <a:chExt cx="0" cy="0"/>
        </a:xfrm>
      </p:grpSpPr>
      <p:sp>
        <p:nvSpPr>
          <p:cNvPr id="85" name="Rectangle 84">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9" name="Straight Connector 88">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1" name="Rectangle 90">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Google Shape;144;p27"/>
          <p:cNvSpPr txBox="1">
            <a:spLocks noGrp="1"/>
          </p:cNvSpPr>
          <p:nvPr>
            <p:ph type="title"/>
          </p:nvPr>
        </p:nvSpPr>
        <p:spPr>
          <a:xfrm>
            <a:off x="822960" y="569214"/>
            <a:ext cx="7543800" cy="2919126"/>
          </a:xfrm>
          <a:prstGeom prst="rect">
            <a:avLst/>
          </a:prstGeom>
        </p:spPr>
        <p:txBody>
          <a:bodyPr spcFirstLastPara="1" vert="horz" lIns="91440" tIns="45720" rIns="91440" bIns="45720" rtlCol="0" anchor="b" anchorCtr="0">
            <a:normAutofit/>
          </a:bodyPr>
          <a:lstStyle/>
          <a:p>
            <a:pPr marL="0" lvl="0" indent="0" algn="l" defTabSz="914400">
              <a:spcBef>
                <a:spcPct val="0"/>
              </a:spcBef>
              <a:spcAft>
                <a:spcPts val="0"/>
              </a:spcAft>
            </a:pPr>
            <a:r>
              <a:rPr lang="en-US" sz="6800" spc="-50">
                <a:solidFill>
                  <a:schemeClr val="tx1">
                    <a:lumMod val="85000"/>
                    <a:lumOff val="15000"/>
                  </a:schemeClr>
                </a:solidFill>
              </a:rPr>
              <a:t>Phase Three: Actually Applying for Unemployment</a:t>
            </a:r>
          </a:p>
        </p:txBody>
      </p:sp>
      <p:sp>
        <p:nvSpPr>
          <p:cNvPr id="93" name="Rectangle 9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8"/>
        <p:cNvGrpSpPr/>
        <p:nvPr/>
      </p:nvGrpSpPr>
      <p:grpSpPr>
        <a:xfrm>
          <a:off x="0" y="0"/>
          <a:ext cx="0" cy="0"/>
          <a:chOff x="0" y="0"/>
          <a:chExt cx="0" cy="0"/>
        </a:xfrm>
      </p:grpSpPr>
      <p:sp>
        <p:nvSpPr>
          <p:cNvPr id="91" name="Rectangle 9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Rectangle 9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5" name="Straight Connector 9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7" name="Rectangle 96">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9" name="Google Shape;149;p28"/>
          <p:cNvSpPr txBox="1">
            <a:spLocks noGrp="1"/>
          </p:cNvSpPr>
          <p:nvPr>
            <p:ph type="title"/>
          </p:nvPr>
        </p:nvSpPr>
        <p:spPr>
          <a:xfrm>
            <a:off x="304860" y="214952"/>
            <a:ext cx="5501579" cy="812735"/>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800" spc="-50" dirty="0">
                <a:solidFill>
                  <a:schemeClr val="accent2"/>
                </a:solidFill>
              </a:rPr>
              <a:t>Actually Applying </a:t>
            </a:r>
          </a:p>
        </p:txBody>
      </p:sp>
      <p:sp>
        <p:nvSpPr>
          <p:cNvPr id="150" name="Google Shape;150;p28"/>
          <p:cNvSpPr txBox="1">
            <a:spLocks noGrp="1"/>
          </p:cNvSpPr>
          <p:nvPr>
            <p:ph type="body" idx="1"/>
          </p:nvPr>
        </p:nvSpPr>
        <p:spPr>
          <a:xfrm>
            <a:off x="304860" y="1517970"/>
            <a:ext cx="5501579" cy="3282253"/>
          </a:xfrm>
          <a:prstGeom prst="rect">
            <a:avLst/>
          </a:prstGeom>
        </p:spPr>
        <p:txBody>
          <a:bodyPr spcFirstLastPara="1" vert="horz" lIns="0" tIns="45720" rIns="0" bIns="45720" rtlCol="0" anchorCtr="0">
            <a:normAutofit/>
          </a:bodyPr>
          <a:lstStyle/>
          <a:p>
            <a:pPr marL="0" lvl="0" indent="0" defTabSz="914400">
              <a:spcBef>
                <a:spcPts val="0"/>
              </a:spcBef>
              <a:spcAft>
                <a:spcPts val="0"/>
              </a:spcAft>
              <a:buFont typeface="Calibri" panose="020F0502020204030204" pitchFamily="34" charset="0"/>
              <a:buNone/>
            </a:pPr>
            <a:r>
              <a:rPr lang="en-US" sz="2000" dirty="0"/>
              <a:t>As we said earlier, you cannot actually send in your application for unemployment benefits until the first day of your five day furlough. For example, for me it will be Monday January 4, 2021</a:t>
            </a:r>
          </a:p>
          <a:p>
            <a:pPr marL="0" lvl="0" indent="0" defTabSz="914400">
              <a:spcBef>
                <a:spcPts val="1600"/>
              </a:spcBef>
              <a:spcAft>
                <a:spcPts val="0"/>
              </a:spcAft>
              <a:buFont typeface="Calibri" panose="020F0502020204030204" pitchFamily="34" charset="0"/>
              <a:buNone/>
            </a:pPr>
            <a:r>
              <a:rPr lang="en-US" sz="2000" dirty="0"/>
              <a:t>Again, as with creating an account, you have to be prepared to do all of this in one sitting. </a:t>
            </a:r>
          </a:p>
          <a:p>
            <a:pPr marL="0" lvl="0" indent="0" defTabSz="914400">
              <a:spcBef>
                <a:spcPts val="1600"/>
              </a:spcBef>
              <a:spcAft>
                <a:spcPts val="0"/>
              </a:spcAft>
              <a:buFont typeface="Calibri" panose="020F0502020204030204" pitchFamily="34" charset="0"/>
              <a:buNone/>
            </a:pPr>
            <a:r>
              <a:rPr lang="en-US" sz="2000" dirty="0"/>
              <a:t>It will </a:t>
            </a:r>
            <a:r>
              <a:rPr lang="en-US" sz="2000" i="1" dirty="0"/>
              <a:t>not</a:t>
            </a:r>
            <a:r>
              <a:rPr lang="en-US" sz="2000" dirty="0"/>
              <a:t> save it if you log off and if you let it be idle for 30 minutes or more.</a:t>
            </a:r>
          </a:p>
          <a:p>
            <a:pPr marL="0" lvl="0" indent="0" defTabSz="914400">
              <a:spcBef>
                <a:spcPts val="1600"/>
              </a:spcBef>
              <a:spcAft>
                <a:spcPts val="0"/>
              </a:spcAft>
              <a:buFont typeface="Calibri" panose="020F0502020204030204" pitchFamily="34" charset="0"/>
              <a:buNone/>
            </a:pPr>
            <a:r>
              <a:rPr lang="en-US" sz="2000" dirty="0"/>
              <a:t>Set aside </a:t>
            </a:r>
            <a:r>
              <a:rPr lang="en-US" sz="2000" i="1" dirty="0"/>
              <a:t>at least</a:t>
            </a:r>
            <a:r>
              <a:rPr lang="en-US" sz="2000" dirty="0"/>
              <a:t> fifty minutes for this</a:t>
            </a:r>
          </a:p>
        </p:txBody>
      </p:sp>
      <p:sp>
        <p:nvSpPr>
          <p:cNvPr id="99" name="Rectangle 98">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Google Shape;155;p29"/>
          <p:cNvSpPr txBox="1">
            <a:spLocks noGrp="1"/>
          </p:cNvSpPr>
          <p:nvPr>
            <p:ph type="title"/>
          </p:nvPr>
        </p:nvSpPr>
        <p:spPr>
          <a:xfrm>
            <a:off x="369277" y="454422"/>
            <a:ext cx="2313633" cy="4234656"/>
          </a:xfrm>
          <a:prstGeom prst="rect">
            <a:avLst/>
          </a:prstGeom>
        </p:spPr>
        <p:txBody>
          <a:bodyPr spcFirstLastPara="1" lIns="91425" tIns="91425" rIns="91425" bIns="91425" anchor="ctr" anchorCtr="0">
            <a:normAutofit/>
          </a:bodyPr>
          <a:lstStyle/>
          <a:p>
            <a:pPr marL="0" lvl="0" indent="0" rtl="0">
              <a:spcBef>
                <a:spcPts val="0"/>
              </a:spcBef>
              <a:spcAft>
                <a:spcPts val="0"/>
              </a:spcAft>
              <a:buNone/>
            </a:pPr>
            <a:r>
              <a:rPr lang="en-US" sz="2700">
                <a:solidFill>
                  <a:srgbClr val="FFFFFF"/>
                </a:solidFill>
              </a:rPr>
              <a:t>Information to have handy </a:t>
            </a:r>
          </a:p>
        </p:txBody>
      </p:sp>
      <p:sp>
        <p:nvSpPr>
          <p:cNvPr id="101" name="Rectangle 10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Google Shape;156;p29"/>
          <p:cNvSpPr txBox="1">
            <a:spLocks noGrp="1"/>
          </p:cNvSpPr>
          <p:nvPr>
            <p:ph idx="1"/>
          </p:nvPr>
        </p:nvSpPr>
        <p:spPr>
          <a:xfrm>
            <a:off x="3407370" y="154111"/>
            <a:ext cx="5534329" cy="4733477"/>
          </a:xfrm>
          <a:prstGeom prst="rect">
            <a:avLst/>
          </a:prstGeom>
        </p:spPr>
        <p:txBody>
          <a:bodyPr spcFirstLastPara="1" lIns="91425" tIns="91425" rIns="91425" bIns="91425" anchor="ctr" anchorCtr="0">
            <a:normAutofit/>
          </a:bodyPr>
          <a:lstStyle/>
          <a:p>
            <a:pPr marL="0" lvl="0" indent="0" rtl="0">
              <a:spcBef>
                <a:spcPts val="0"/>
              </a:spcBef>
              <a:spcAft>
                <a:spcPts val="0"/>
              </a:spcAft>
              <a:buClr>
                <a:schemeClr val="dk1"/>
              </a:buClr>
              <a:buSzPts val="1100"/>
              <a:buFont typeface="Arial"/>
              <a:buNone/>
            </a:pPr>
            <a:r>
              <a:rPr lang="en-US" sz="1800" dirty="0">
                <a:latin typeface="Arial"/>
                <a:ea typeface="Arial"/>
                <a:cs typeface="Arial"/>
                <a:sym typeface="Arial"/>
              </a:rPr>
              <a:t>Bank account number and Routing Number (if you plan to receive benefits through direct deposit)</a:t>
            </a:r>
          </a:p>
          <a:p>
            <a:pPr marL="0" lvl="0" indent="0" rtl="0">
              <a:spcBef>
                <a:spcPts val="1600"/>
              </a:spcBef>
              <a:spcAft>
                <a:spcPts val="0"/>
              </a:spcAft>
              <a:buClr>
                <a:schemeClr val="dk1"/>
              </a:buClr>
              <a:buSzPts val="1100"/>
              <a:buFont typeface="Arial"/>
              <a:buNone/>
            </a:pPr>
            <a:r>
              <a:rPr lang="en-US" sz="1800" dirty="0">
                <a:latin typeface="Arial"/>
                <a:ea typeface="Arial"/>
                <a:cs typeface="Arial"/>
                <a:sym typeface="Arial"/>
              </a:rPr>
              <a:t>Social Security Number.</a:t>
            </a:r>
          </a:p>
          <a:p>
            <a:pPr marL="0" lvl="0" indent="0" rtl="0">
              <a:spcBef>
                <a:spcPts val="1600"/>
              </a:spcBef>
              <a:spcAft>
                <a:spcPts val="0"/>
              </a:spcAft>
              <a:buClr>
                <a:schemeClr val="dk1"/>
              </a:buClr>
              <a:buSzPts val="1100"/>
              <a:buFont typeface="Arial"/>
              <a:buNone/>
            </a:pPr>
            <a:r>
              <a:rPr lang="en-US" sz="1800" dirty="0">
                <a:latin typeface="Arial"/>
                <a:ea typeface="Arial"/>
                <a:cs typeface="Arial"/>
                <a:sym typeface="Arial"/>
              </a:rPr>
              <a:t>Employer of last 18 months:  Type in </a:t>
            </a:r>
            <a:r>
              <a:rPr lang="en-US" sz="1800" b="1" i="1" dirty="0">
                <a:latin typeface="Arial"/>
                <a:ea typeface="Arial"/>
                <a:cs typeface="Arial"/>
                <a:sym typeface="Arial"/>
              </a:rPr>
              <a:t>Richard Stockton State College</a:t>
            </a:r>
            <a:r>
              <a:rPr lang="en-US" sz="1800" dirty="0">
                <a:latin typeface="Arial"/>
                <a:ea typeface="Arial"/>
                <a:cs typeface="Arial"/>
                <a:sym typeface="Arial"/>
              </a:rPr>
              <a:t>, it will have a New Hampshire address. </a:t>
            </a:r>
          </a:p>
          <a:p>
            <a:pPr marL="0" lvl="0" indent="0" rtl="0">
              <a:spcBef>
                <a:spcPts val="1600"/>
              </a:spcBef>
              <a:spcAft>
                <a:spcPts val="0"/>
              </a:spcAft>
              <a:buClr>
                <a:schemeClr val="dk1"/>
              </a:buClr>
              <a:buSzPts val="1100"/>
              <a:buFont typeface="Arial"/>
              <a:buNone/>
            </a:pPr>
            <a:r>
              <a:rPr lang="en-US" sz="1800" b="1" i="1" dirty="0">
                <a:latin typeface="Arial"/>
                <a:ea typeface="Arial"/>
                <a:cs typeface="Arial"/>
                <a:sym typeface="Arial"/>
              </a:rPr>
              <a:t>	IMPORTANT: Don’t correct this to 	“Stockton University” or try to make it a 	New Jersey address.</a:t>
            </a:r>
          </a:p>
          <a:p>
            <a:pPr marL="0" lvl="0" indent="0" rtl="0">
              <a:spcBef>
                <a:spcPts val="1600"/>
              </a:spcBef>
              <a:spcAft>
                <a:spcPts val="0"/>
              </a:spcAft>
              <a:buClr>
                <a:schemeClr val="dk1"/>
              </a:buClr>
              <a:buSzPts val="1100"/>
              <a:buFont typeface="Arial"/>
              <a:buNone/>
            </a:pPr>
            <a:r>
              <a:rPr lang="en-US" sz="1800" dirty="0">
                <a:latin typeface="Arial"/>
                <a:ea typeface="Arial"/>
                <a:cs typeface="Arial"/>
                <a:sym typeface="Arial"/>
              </a:rPr>
              <a:t>Recall date NJ State Exec Branch you will answer </a:t>
            </a:r>
            <a:r>
              <a:rPr lang="en-US" sz="1800" b="1" i="1" dirty="0">
                <a:latin typeface="Arial"/>
                <a:ea typeface="Arial"/>
                <a:cs typeface="Arial"/>
                <a:sym typeface="Arial"/>
              </a:rPr>
              <a:t>“no definite recall date”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DC95978E-03DC-4C4C-9526-B5B8B5469D8A}"/>
              </a:ext>
            </a:extLst>
          </p:cNvPr>
          <p:cNvSpPr>
            <a:spLocks noGrp="1"/>
          </p:cNvSpPr>
          <p:nvPr>
            <p:ph type="title"/>
          </p:nvPr>
        </p:nvSpPr>
        <p:spPr>
          <a:xfrm>
            <a:off x="369277" y="454422"/>
            <a:ext cx="2313633" cy="4234656"/>
          </a:xfrm>
        </p:spPr>
        <p:txBody>
          <a:bodyPr anchor="ctr">
            <a:normAutofit/>
          </a:bodyPr>
          <a:lstStyle/>
          <a:p>
            <a:r>
              <a:rPr lang="en-US" sz="2700">
                <a:solidFill>
                  <a:srgbClr val="FFFFFF"/>
                </a:solidFill>
              </a:rPr>
              <a:t>Information to have handy (cont.)</a:t>
            </a: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5">
            <a:extLst>
              <a:ext uri="{FF2B5EF4-FFF2-40B4-BE49-F238E27FC236}">
                <a16:creationId xmlns:a16="http://schemas.microsoft.com/office/drawing/2014/main" id="{9B5BF044-A6BB-4625-8455-7E852464DDA0}"/>
              </a:ext>
            </a:extLst>
          </p:cNvPr>
          <p:cNvSpPr>
            <a:spLocks noGrp="1"/>
          </p:cNvSpPr>
          <p:nvPr>
            <p:ph idx="1"/>
          </p:nvPr>
        </p:nvSpPr>
        <p:spPr>
          <a:xfrm>
            <a:off x="3365742" y="242761"/>
            <a:ext cx="5640693" cy="4446317"/>
          </a:xfrm>
        </p:spPr>
        <p:txBody>
          <a:bodyPr anchor="ctr">
            <a:normAutofit/>
          </a:bodyPr>
          <a:lstStyle/>
          <a:p>
            <a:pPr marL="0" lvl="0" indent="0">
              <a:spcBef>
                <a:spcPts val="0"/>
              </a:spcBef>
              <a:spcAft>
                <a:spcPts val="0"/>
              </a:spcAft>
              <a:buClr>
                <a:schemeClr val="dk1"/>
              </a:buClr>
              <a:buSzPts val="1100"/>
              <a:buNone/>
            </a:pPr>
            <a:r>
              <a:rPr lang="en-US" sz="2400" dirty="0"/>
              <a:t>It will ask for “Union hiring hall information, including local number and address—”</a:t>
            </a:r>
          </a:p>
          <a:p>
            <a:pPr marL="0" lvl="0" indent="0">
              <a:spcBef>
                <a:spcPts val="1600"/>
              </a:spcBef>
              <a:spcAft>
                <a:spcPts val="0"/>
              </a:spcAft>
              <a:buClr>
                <a:schemeClr val="dk1"/>
              </a:buClr>
              <a:buSzPts val="1100"/>
              <a:buNone/>
            </a:pPr>
            <a:r>
              <a:rPr lang="en-US" sz="2400" dirty="0"/>
              <a:t>You will put</a:t>
            </a:r>
            <a:r>
              <a:rPr lang="en-US" sz="2400" b="1" i="1" dirty="0"/>
              <a:t> AFT and your local number #2275 </a:t>
            </a:r>
          </a:p>
          <a:p>
            <a:pPr marL="0" lvl="0" indent="0">
              <a:spcBef>
                <a:spcPts val="1600"/>
              </a:spcBef>
              <a:spcAft>
                <a:spcPts val="0"/>
              </a:spcAft>
              <a:buClr>
                <a:schemeClr val="dk1"/>
              </a:buClr>
              <a:buSzPts val="1100"/>
              <a:buNone/>
            </a:pPr>
            <a:r>
              <a:rPr lang="en-US" sz="2400" dirty="0"/>
              <a:t>We’re </a:t>
            </a:r>
            <a:r>
              <a:rPr lang="en-US" sz="2400" i="1" dirty="0"/>
              <a:t>not</a:t>
            </a:r>
            <a:r>
              <a:rPr lang="en-US" sz="2400" dirty="0"/>
              <a:t> a “Union Hiring Hall”</a:t>
            </a:r>
          </a:p>
          <a:p>
            <a:pPr marL="0" lvl="0" indent="0">
              <a:spcBef>
                <a:spcPts val="1600"/>
              </a:spcBef>
              <a:spcAft>
                <a:spcPts val="0"/>
              </a:spcAft>
              <a:buClr>
                <a:schemeClr val="dk1"/>
              </a:buClr>
              <a:buSzPts val="1100"/>
              <a:buNone/>
            </a:pPr>
            <a:r>
              <a:rPr lang="en-US" sz="2400" dirty="0"/>
              <a:t>The University mailing address of the Union: </a:t>
            </a:r>
          </a:p>
          <a:p>
            <a:pPr marL="0" lvl="0" indent="0">
              <a:spcBef>
                <a:spcPts val="1600"/>
              </a:spcBef>
              <a:spcAft>
                <a:spcPts val="0"/>
              </a:spcAft>
              <a:buClr>
                <a:schemeClr val="dk1"/>
              </a:buClr>
              <a:buSzPts val="1100"/>
              <a:buNone/>
            </a:pPr>
            <a:r>
              <a:rPr lang="en-US" sz="2400" dirty="0"/>
              <a:t>SFT 2275</a:t>
            </a:r>
          </a:p>
          <a:p>
            <a:pPr marL="0" lvl="0" indent="0">
              <a:spcBef>
                <a:spcPts val="1600"/>
              </a:spcBef>
              <a:spcAft>
                <a:spcPts val="0"/>
              </a:spcAft>
              <a:buClr>
                <a:schemeClr val="dk1"/>
              </a:buClr>
              <a:buSzPts val="1100"/>
              <a:buNone/>
            </a:pPr>
            <a:r>
              <a:rPr lang="en-US" sz="2400" dirty="0"/>
              <a:t>P.O. Box 785 Pomona NJ 08240</a:t>
            </a:r>
          </a:p>
        </p:txBody>
      </p:sp>
    </p:spTree>
    <p:extLst>
      <p:ext uri="{BB962C8B-B14F-4D97-AF65-F5344CB8AC3E}">
        <p14:creationId xmlns:p14="http://schemas.microsoft.com/office/powerpoint/2010/main" val="277199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2">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24">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26">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2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8" name="Rectangle 3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E5B383-D7FE-43A1-884E-D2EDAD263594}"/>
              </a:ext>
            </a:extLst>
          </p:cNvPr>
          <p:cNvSpPr>
            <a:spLocks noGrp="1"/>
          </p:cNvSpPr>
          <p:nvPr>
            <p:ph type="title"/>
          </p:nvPr>
        </p:nvSpPr>
        <p:spPr>
          <a:xfrm>
            <a:off x="369277" y="454422"/>
            <a:ext cx="2313633" cy="4234656"/>
          </a:xfrm>
        </p:spPr>
        <p:txBody>
          <a:bodyPr vert="horz" lIns="91440" tIns="45720" rIns="91440" bIns="45720" rtlCol="0" anchor="ctr">
            <a:normAutofit/>
          </a:bodyPr>
          <a:lstStyle/>
          <a:p>
            <a:pPr defTabSz="914400">
              <a:spcBef>
                <a:spcPct val="0"/>
              </a:spcBef>
            </a:pPr>
            <a:r>
              <a:rPr lang="en-US" sz="2700" spc="-50">
                <a:solidFill>
                  <a:srgbClr val="FFFFFF"/>
                </a:solidFill>
              </a:rPr>
              <a:t>SFT 2275 are </a:t>
            </a:r>
            <a:r>
              <a:rPr lang="en-US" sz="2700" b="1" i="1" spc="-50">
                <a:solidFill>
                  <a:srgbClr val="FFFFFF"/>
                </a:solidFill>
              </a:rPr>
              <a:t>not</a:t>
            </a:r>
            <a:r>
              <a:rPr lang="en-US" sz="2700" spc="-50">
                <a:solidFill>
                  <a:srgbClr val="FFFFFF"/>
                </a:solidFill>
              </a:rPr>
              <a:t> Employment Law Experts</a:t>
            </a:r>
          </a:p>
        </p:txBody>
      </p:sp>
      <p:sp>
        <p:nvSpPr>
          <p:cNvPr id="33" name="Rectangle 3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683A859E-F984-4E32-A376-8E17956A73D6}"/>
              </a:ext>
            </a:extLst>
          </p:cNvPr>
          <p:cNvSpPr>
            <a:spLocks noGrp="1"/>
          </p:cNvSpPr>
          <p:nvPr>
            <p:ph type="body" idx="1"/>
          </p:nvPr>
        </p:nvSpPr>
        <p:spPr>
          <a:xfrm>
            <a:off x="3556512" y="454422"/>
            <a:ext cx="4810247" cy="4234656"/>
          </a:xfrm>
        </p:spPr>
        <p:txBody>
          <a:bodyPr vert="horz" lIns="0" tIns="45720" rIns="0" bIns="45720" rtlCol="0" anchor="ctr">
            <a:noAutofit/>
          </a:bodyPr>
          <a:lstStyle/>
          <a:p>
            <a:pPr defTabSz="914400">
              <a:spcAft>
                <a:spcPts val="600"/>
              </a:spcAft>
            </a:pPr>
            <a:r>
              <a:rPr lang="en-US" sz="2400" dirty="0"/>
              <a:t>What follows is not to be taken as legal advice about unemployment law</a:t>
            </a:r>
          </a:p>
          <a:p>
            <a:pPr defTabSz="914400">
              <a:spcAft>
                <a:spcPts val="600"/>
              </a:spcAft>
            </a:pPr>
            <a:r>
              <a:rPr lang="en-US" sz="2400" dirty="0"/>
              <a:t>SFT 2275 and its officers are not experts in this field nor do they claim to be</a:t>
            </a:r>
          </a:p>
          <a:p>
            <a:pPr defTabSz="914400">
              <a:spcAft>
                <a:spcPts val="600"/>
              </a:spcAft>
            </a:pPr>
            <a:r>
              <a:rPr lang="en-US" sz="2400" dirty="0"/>
              <a:t>What follows is a presentation of what we were able to learn from speaking with our colleagues in CWA as well as the SFT 2275 members who have been through this process</a:t>
            </a:r>
          </a:p>
        </p:txBody>
      </p:sp>
    </p:spTree>
    <p:extLst>
      <p:ext uri="{BB962C8B-B14F-4D97-AF65-F5344CB8AC3E}">
        <p14:creationId xmlns:p14="http://schemas.microsoft.com/office/powerpoint/2010/main" val="831849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1"/>
        <p:cNvGrpSpPr/>
        <p:nvPr/>
      </p:nvGrpSpPr>
      <p:grpSpPr>
        <a:xfrm>
          <a:off x="0" y="0"/>
          <a:ext cx="0" cy="0"/>
          <a:chOff x="0" y="0"/>
          <a:chExt cx="0" cy="0"/>
        </a:xfrm>
      </p:grpSpPr>
      <p:sp>
        <p:nvSpPr>
          <p:cNvPr id="106" name="Rectangle 105">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Rectangle 107">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0" name="Straight Connector 109">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2" name="Google Shape;162;p30"/>
          <p:cNvSpPr txBox="1">
            <a:spLocks noGrp="1"/>
          </p:cNvSpPr>
          <p:nvPr>
            <p:ph type="title"/>
          </p:nvPr>
        </p:nvSpPr>
        <p:spPr>
          <a:xfrm>
            <a:off x="822960" y="214952"/>
            <a:ext cx="7543800"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100" spc="-50"/>
              <a:t>Information to have handy, </a:t>
            </a:r>
            <a:r>
              <a:rPr lang="en-US" sz="4100" i="1" spc="-50"/>
              <a:t>possibly</a:t>
            </a:r>
          </a:p>
        </p:txBody>
      </p:sp>
      <p:sp>
        <p:nvSpPr>
          <p:cNvPr id="163" name="Google Shape;163;p30"/>
          <p:cNvSpPr txBox="1">
            <a:spLocks noGrp="1"/>
          </p:cNvSpPr>
          <p:nvPr>
            <p:ph type="body" idx="1"/>
          </p:nvPr>
        </p:nvSpPr>
        <p:spPr>
          <a:xfrm>
            <a:off x="315588" y="1384300"/>
            <a:ext cx="5623965" cy="3017520"/>
          </a:xfrm>
          <a:prstGeom prst="rect">
            <a:avLst/>
          </a:prstGeom>
        </p:spPr>
        <p:txBody>
          <a:bodyPr spcFirstLastPara="1" vert="horz" lIns="0" tIns="45720" rIns="0" bIns="45720" rtlCol="0" anchorCtr="0">
            <a:normAutofit/>
          </a:bodyPr>
          <a:lstStyle/>
          <a:p>
            <a:pPr marL="0" lvl="0" indent="0" defTabSz="914400">
              <a:spcBef>
                <a:spcPts val="0"/>
              </a:spcBef>
              <a:spcAft>
                <a:spcPts val="0"/>
              </a:spcAft>
              <a:buSzPts val="1100"/>
              <a:buFont typeface="Calibri" panose="020F0502020204030204" pitchFamily="34" charset="0"/>
              <a:buNone/>
            </a:pPr>
            <a:endParaRPr lang="en-US" dirty="0"/>
          </a:p>
          <a:p>
            <a:pPr marL="0" lvl="0" indent="0" defTabSz="914400">
              <a:spcBef>
                <a:spcPts val="1600"/>
              </a:spcBef>
              <a:spcAft>
                <a:spcPts val="0"/>
              </a:spcAft>
              <a:buSzPts val="1100"/>
              <a:buFont typeface="Calibri" panose="020F0502020204030204" pitchFamily="34" charset="0"/>
              <a:buNone/>
            </a:pPr>
            <a:r>
              <a:rPr lang="en-US" sz="1800" dirty="0"/>
              <a:t>• Alien Registration Number (if you are not a US citizen).</a:t>
            </a:r>
          </a:p>
          <a:p>
            <a:pPr marL="0" lvl="0" indent="0" defTabSz="914400">
              <a:spcBef>
                <a:spcPts val="1600"/>
              </a:spcBef>
              <a:spcAft>
                <a:spcPts val="0"/>
              </a:spcAft>
              <a:buSzPts val="1100"/>
              <a:buFont typeface="Calibri" panose="020F0502020204030204" pitchFamily="34" charset="0"/>
              <a:buNone/>
            </a:pPr>
            <a:r>
              <a:rPr lang="en-US" sz="1800" dirty="0"/>
              <a:t>• Pension information (if you are receiving any pension or 401k).</a:t>
            </a:r>
          </a:p>
          <a:p>
            <a:pPr marL="0" lvl="0" indent="0" defTabSz="914400">
              <a:spcBef>
                <a:spcPts val="1600"/>
              </a:spcBef>
              <a:spcAft>
                <a:spcPts val="0"/>
              </a:spcAft>
              <a:buSzPts val="1100"/>
              <a:buFont typeface="Calibri" panose="020F0502020204030204" pitchFamily="34" charset="0"/>
              <a:buNone/>
            </a:pPr>
            <a:r>
              <a:rPr lang="en-US" sz="1800" dirty="0"/>
              <a:t>• Amount and duration of any separation pay you may be receiving.</a:t>
            </a:r>
          </a:p>
          <a:p>
            <a:pPr marL="0" lvl="0" indent="0" defTabSz="914400">
              <a:spcBef>
                <a:spcPts val="1600"/>
              </a:spcBef>
              <a:spcAft>
                <a:spcPts val="1600"/>
              </a:spcAft>
              <a:buSzPts val="1100"/>
              <a:buFont typeface="Calibri" panose="020F0502020204030204" pitchFamily="34" charset="0"/>
              <a:buNone/>
            </a:pPr>
            <a:r>
              <a:rPr lang="en-US" sz="1800" dirty="0"/>
              <a:t>Let me say a little bit about these three</a:t>
            </a:r>
          </a:p>
        </p:txBody>
      </p:sp>
      <p:pic>
        <p:nvPicPr>
          <p:cNvPr id="103" name="Graphic 102" descr="Office Worker">
            <a:extLst>
              <a:ext uri="{FF2B5EF4-FFF2-40B4-BE49-F238E27FC236}">
                <a16:creationId xmlns:a16="http://schemas.microsoft.com/office/drawing/2014/main" id="{0DA1ADC3-55CC-43D1-840A-9D5385CE4A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5427" y="1563201"/>
            <a:ext cx="2351332" cy="235133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7"/>
        <p:cNvGrpSpPr/>
        <p:nvPr/>
      </p:nvGrpSpPr>
      <p:grpSpPr>
        <a:xfrm>
          <a:off x="0" y="0"/>
          <a:ext cx="0" cy="0"/>
          <a:chOff x="0" y="0"/>
          <a:chExt cx="0" cy="0"/>
        </a:xfrm>
      </p:grpSpPr>
      <p:sp>
        <p:nvSpPr>
          <p:cNvPr id="171" name="Rectangle 10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Rectangle 1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3" name="Straight Connector 1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4" name="Rectangle 11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17">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Google Shape;168;p31"/>
          <p:cNvSpPr txBox="1">
            <a:spLocks noGrp="1"/>
          </p:cNvSpPr>
          <p:nvPr>
            <p:ph type="title"/>
          </p:nvPr>
        </p:nvSpPr>
        <p:spPr>
          <a:xfrm>
            <a:off x="800100" y="3939702"/>
            <a:ext cx="7543800" cy="771536"/>
          </a:xfrm>
          <a:prstGeom prst="rect">
            <a:avLst/>
          </a:prstGeom>
        </p:spPr>
        <p:txBody>
          <a:bodyPr spcFirstLastPara="1" vert="horz" lIns="91440" tIns="45720" rIns="91440" bIns="45720" rtlCol="0" anchor="ctr" anchorCtr="0">
            <a:normAutofit/>
          </a:bodyPr>
          <a:lstStyle/>
          <a:p>
            <a:pPr lvl="0" indent="0" algn="ctr" defTabSz="914400">
              <a:spcBef>
                <a:spcPct val="0"/>
              </a:spcBef>
              <a:spcAft>
                <a:spcPts val="0"/>
              </a:spcAft>
            </a:pPr>
            <a:r>
              <a:rPr lang="en-US" sz="4800" spc="-50">
                <a:solidFill>
                  <a:srgbClr val="FFFFFF"/>
                </a:solidFill>
              </a:rPr>
              <a:t>Note on Visa Holders</a:t>
            </a:r>
          </a:p>
        </p:txBody>
      </p:sp>
      <p:sp>
        <p:nvSpPr>
          <p:cNvPr id="169" name="Google Shape;169;p31"/>
          <p:cNvSpPr txBox="1">
            <a:spLocks noGrp="1"/>
          </p:cNvSpPr>
          <p:nvPr>
            <p:ph type="body" idx="1"/>
          </p:nvPr>
        </p:nvSpPr>
        <p:spPr>
          <a:xfrm>
            <a:off x="178025" y="290767"/>
            <a:ext cx="8642294" cy="3127841"/>
          </a:xfrm>
          <a:prstGeom prst="rect">
            <a:avLst/>
          </a:prstGeom>
        </p:spPr>
        <p:txBody>
          <a:bodyPr spcFirstLastPara="1" vert="horz" lIns="0" tIns="45720" rIns="0" bIns="45720" rtlCol="0" anchorCtr="0">
            <a:normAutofit/>
          </a:bodyPr>
          <a:lstStyle/>
          <a:p>
            <a:pPr marL="0" lvl="0" indent="0" defTabSz="914400">
              <a:spcBef>
                <a:spcPts val="0"/>
              </a:spcBef>
              <a:spcAft>
                <a:spcPts val="600"/>
              </a:spcAft>
              <a:buFont typeface="Calibri" panose="020F0502020204030204" pitchFamily="34" charset="0"/>
              <a:buNone/>
            </a:pPr>
            <a:r>
              <a:rPr lang="en-US" sz="2000" dirty="0">
                <a:sym typeface="Arial"/>
              </a:rPr>
              <a:t> H-1B holders are </a:t>
            </a:r>
            <a:r>
              <a:rPr lang="en-US" sz="2000" i="1" dirty="0">
                <a:sym typeface="Arial"/>
              </a:rPr>
              <a:t>exempt </a:t>
            </a:r>
            <a:r>
              <a:rPr lang="en-US" sz="2000" dirty="0">
                <a:sym typeface="Arial"/>
              </a:rPr>
              <a:t>from the furlough requirements. This is spelled out in paragraph 1 of the Furlough MOA,</a:t>
            </a:r>
          </a:p>
          <a:p>
            <a:pPr marL="0" lvl="0" indent="0" defTabSz="914400">
              <a:spcBef>
                <a:spcPts val="0"/>
              </a:spcBef>
              <a:spcAft>
                <a:spcPts val="600"/>
              </a:spcAft>
              <a:buFont typeface="Calibri" panose="020F0502020204030204" pitchFamily="34" charset="0"/>
              <a:buNone/>
            </a:pPr>
            <a:r>
              <a:rPr lang="en-US" sz="2000" dirty="0">
                <a:sym typeface="Arial"/>
              </a:rPr>
              <a:t>BUT</a:t>
            </a:r>
          </a:p>
          <a:p>
            <a:pPr marL="0" lvl="0" indent="0" defTabSz="914400">
              <a:spcBef>
                <a:spcPts val="0"/>
              </a:spcBef>
              <a:spcAft>
                <a:spcPts val="600"/>
              </a:spcAft>
              <a:buFont typeface="Calibri" panose="020F0502020204030204" pitchFamily="34" charset="0"/>
              <a:buNone/>
            </a:pPr>
            <a:r>
              <a:rPr lang="en-US" sz="2000" dirty="0">
                <a:sym typeface="Arial"/>
              </a:rPr>
              <a:t>Other visa holders who are not subject to the Labor Condition Application </a:t>
            </a:r>
            <a:r>
              <a:rPr lang="en-US" sz="2000" i="1" dirty="0">
                <a:sym typeface="Arial"/>
              </a:rPr>
              <a:t>may be</a:t>
            </a:r>
            <a:r>
              <a:rPr lang="en-US" sz="2000" dirty="0">
                <a:sym typeface="Arial"/>
              </a:rPr>
              <a:t> furloughed</a:t>
            </a:r>
          </a:p>
          <a:p>
            <a:pPr marL="0" lvl="0" indent="0" defTabSz="914400">
              <a:spcBef>
                <a:spcPts val="0"/>
              </a:spcBef>
              <a:spcAft>
                <a:spcPts val="600"/>
              </a:spcAft>
              <a:buFont typeface="Calibri" panose="020F0502020204030204" pitchFamily="34" charset="0"/>
              <a:buNone/>
            </a:pPr>
            <a:r>
              <a:rPr lang="en-US" sz="2000" dirty="0">
                <a:sym typeface="Arial"/>
              </a:rPr>
              <a:t>Please check out the following for further information:</a:t>
            </a:r>
          </a:p>
          <a:p>
            <a:pPr marL="0" lvl="0" indent="0" defTabSz="914400">
              <a:spcBef>
                <a:spcPts val="0"/>
              </a:spcBef>
              <a:spcAft>
                <a:spcPts val="600"/>
              </a:spcAft>
              <a:buSzPts val="1100"/>
              <a:buFont typeface="Calibri" panose="020F0502020204030204" pitchFamily="34" charset="0"/>
              <a:buNone/>
            </a:pPr>
            <a:r>
              <a:rPr lang="en-US" sz="2000" i="1" u="sng" dirty="0">
                <a:sym typeface="Arial"/>
                <a:hlinkClick r:id="rId3">
                  <a:extLst>
                    <a:ext uri="{A12FA001-AC4F-418D-AE19-62706E023703}">
                      <ahyp:hlinkClr xmlns:ahyp="http://schemas.microsoft.com/office/drawing/2018/hyperlinkcolor" val="tx"/>
                    </a:ext>
                  </a:extLst>
                </a:hlinkClick>
              </a:rPr>
              <a:t>http://www.cnjscl.org/Library/H-1B%20Visa%20ADDENDUM%20TO%20JUNE%2030%202020%20MOA-Signed.pdf</a:t>
            </a:r>
            <a:r>
              <a:rPr lang="en-US" sz="2000" i="1" dirty="0">
                <a:sym typeface="Arial"/>
              </a:rPr>
              <a:t> </a:t>
            </a:r>
            <a:endParaRPr lang="en-US" sz="2000" dirty="0"/>
          </a:p>
        </p:txBody>
      </p:sp>
      <p:sp>
        <p:nvSpPr>
          <p:cNvPr id="176" name="Rectangle 119">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3"/>
        <p:cNvGrpSpPr/>
        <p:nvPr/>
      </p:nvGrpSpPr>
      <p:grpSpPr>
        <a:xfrm>
          <a:off x="0" y="0"/>
          <a:ext cx="0" cy="0"/>
          <a:chOff x="0" y="0"/>
          <a:chExt cx="0" cy="0"/>
        </a:xfrm>
      </p:grpSpPr>
      <p:sp>
        <p:nvSpPr>
          <p:cNvPr id="117" name="Rectangle 116">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Rectangle 118">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1" name="Straight Connector 120">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7" name="Picture 176">
            <a:extLst>
              <a:ext uri="{FF2B5EF4-FFF2-40B4-BE49-F238E27FC236}">
                <a16:creationId xmlns:a16="http://schemas.microsoft.com/office/drawing/2014/main" id="{42C4297B-7DC4-47DA-B90C-FDBF4C3BC61F}"/>
              </a:ext>
            </a:extLst>
          </p:cNvPr>
          <p:cNvPicPr>
            <a:picLocks noChangeAspect="1"/>
          </p:cNvPicPr>
          <p:nvPr/>
        </p:nvPicPr>
        <p:blipFill rotWithShape="1">
          <a:blip r:embed="rId3">
            <a:duotone>
              <a:schemeClr val="bg2">
                <a:shade val="45000"/>
                <a:satMod val="135000"/>
              </a:schemeClr>
              <a:prstClr val="white"/>
            </a:duotone>
            <a:alphaModFix amt="35000"/>
          </a:blip>
          <a:srcRect t="1510" b="14220"/>
          <a:stretch/>
        </p:blipFill>
        <p:spPr>
          <a:xfrm>
            <a:off x="20" y="10"/>
            <a:ext cx="9143980" cy="5143490"/>
          </a:xfrm>
          <a:prstGeom prst="rect">
            <a:avLst/>
          </a:prstGeom>
        </p:spPr>
      </p:pic>
      <p:cxnSp>
        <p:nvCxnSpPr>
          <p:cNvPr id="123" name="Straight Connector 122">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74" name="Google Shape;174;p32"/>
          <p:cNvSpPr txBox="1">
            <a:spLocks noGrp="1"/>
          </p:cNvSpPr>
          <p:nvPr>
            <p:ph type="title"/>
          </p:nvPr>
        </p:nvSpPr>
        <p:spPr>
          <a:xfrm>
            <a:off x="822960" y="214952"/>
            <a:ext cx="7543800"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800" kern="1200" spc="-50" baseline="0" dirty="0">
                <a:solidFill>
                  <a:schemeClr val="tx1">
                    <a:lumMod val="75000"/>
                    <a:lumOff val="25000"/>
                  </a:schemeClr>
                </a:solidFill>
                <a:latin typeface="+mj-lt"/>
                <a:ea typeface="+mj-ea"/>
                <a:cs typeface="+mj-cs"/>
              </a:rPr>
              <a:t>Pension Information</a:t>
            </a:r>
          </a:p>
        </p:txBody>
      </p:sp>
      <p:sp>
        <p:nvSpPr>
          <p:cNvPr id="175" name="Google Shape;175;p32"/>
          <p:cNvSpPr txBox="1">
            <a:spLocks noGrp="1"/>
          </p:cNvSpPr>
          <p:nvPr>
            <p:ph type="body" idx="1"/>
          </p:nvPr>
        </p:nvSpPr>
        <p:spPr>
          <a:xfrm>
            <a:off x="121381" y="1384300"/>
            <a:ext cx="8828410" cy="3187700"/>
          </a:xfrm>
          <a:prstGeom prst="rect">
            <a:avLst/>
          </a:prstGeom>
        </p:spPr>
        <p:txBody>
          <a:bodyPr spcFirstLastPara="1" vert="horz" lIns="0" tIns="45720" rIns="0" bIns="45720" rtlCol="0" anchorCtr="0">
            <a:normAutofit lnSpcReduction="10000"/>
          </a:bodyPr>
          <a:lstStyle/>
          <a:p>
            <a:pPr marL="0" lvl="0" indent="0" defTabSz="914400">
              <a:spcBef>
                <a:spcPts val="0"/>
              </a:spcBef>
              <a:spcAft>
                <a:spcPts val="0"/>
              </a:spcAft>
              <a:buFont typeface="Calibri" panose="020F0502020204030204" pitchFamily="34" charset="0"/>
              <a:buNone/>
            </a:pPr>
            <a:r>
              <a:rPr lang="en-US" sz="1800" dirty="0">
                <a:sym typeface="Arial"/>
              </a:rPr>
              <a:t>Question: Are you receiving, or have you applied for a pension or other retirement pay from any of the employers listed below?</a:t>
            </a:r>
          </a:p>
          <a:p>
            <a:pPr marL="0" lvl="0" indent="0" defTabSz="914400">
              <a:spcBef>
                <a:spcPts val="0"/>
              </a:spcBef>
              <a:spcAft>
                <a:spcPts val="0"/>
              </a:spcAft>
              <a:buFont typeface="Calibri" panose="020F0502020204030204" pitchFamily="34" charset="0"/>
              <a:buNone/>
            </a:pPr>
            <a:endParaRPr lang="en-US" sz="1800" dirty="0">
              <a:sym typeface="Arial"/>
            </a:endParaRPr>
          </a:p>
          <a:p>
            <a:pPr marL="0" lvl="0" indent="0" defTabSz="914400">
              <a:spcBef>
                <a:spcPts val="0"/>
              </a:spcBef>
              <a:spcAft>
                <a:spcPts val="0"/>
              </a:spcAft>
              <a:buFont typeface="Calibri" panose="020F0502020204030204" pitchFamily="34" charset="0"/>
              <a:buNone/>
            </a:pPr>
            <a:r>
              <a:rPr lang="en-US" sz="1800" b="1" dirty="0">
                <a:sym typeface="Arial"/>
              </a:rPr>
              <a:t>Answer: </a:t>
            </a:r>
            <a:r>
              <a:rPr lang="en-US" sz="1800" b="1" i="1" dirty="0">
                <a:sym typeface="Arial"/>
              </a:rPr>
              <a:t>If you are currently paying into a pension or other retirement plan but you are not receiving payments, you should answer “NO."</a:t>
            </a:r>
          </a:p>
          <a:p>
            <a:pPr marL="0" lvl="0" indent="0" defTabSz="914400">
              <a:spcBef>
                <a:spcPts val="0"/>
              </a:spcBef>
              <a:spcAft>
                <a:spcPts val="0"/>
              </a:spcAft>
              <a:buFont typeface="Calibri" panose="020F0502020204030204" pitchFamily="34" charset="0"/>
              <a:buNone/>
            </a:pPr>
            <a:endParaRPr lang="en-US" sz="1800" b="1" i="1" dirty="0">
              <a:sym typeface="Arial"/>
            </a:endParaRPr>
          </a:p>
          <a:p>
            <a:pPr marL="0" lvl="0" indent="0" defTabSz="914400">
              <a:spcBef>
                <a:spcPts val="0"/>
              </a:spcBef>
              <a:spcAft>
                <a:spcPts val="0"/>
              </a:spcAft>
              <a:buFont typeface="Calibri" panose="020F0502020204030204" pitchFamily="34" charset="0"/>
              <a:buNone/>
            </a:pPr>
            <a:r>
              <a:rPr lang="en-US" sz="1800" b="1" i="1" dirty="0">
                <a:sym typeface="Arial"/>
              </a:rPr>
              <a:t>If you are receiving pension payments from an employer who is not listed you should also answer “NO."</a:t>
            </a:r>
          </a:p>
          <a:p>
            <a:pPr marL="0" lvl="0" indent="0" defTabSz="914400">
              <a:spcBef>
                <a:spcPts val="0"/>
              </a:spcBef>
              <a:spcAft>
                <a:spcPts val="0"/>
              </a:spcAft>
              <a:buFont typeface="Calibri" panose="020F0502020204030204" pitchFamily="34" charset="0"/>
              <a:buNone/>
            </a:pPr>
            <a:endParaRPr lang="en-US" sz="1800" b="1" i="1" dirty="0">
              <a:sym typeface="Arial"/>
            </a:endParaRPr>
          </a:p>
          <a:p>
            <a:pPr marL="0" lvl="0" indent="0" defTabSz="914400">
              <a:spcBef>
                <a:spcPts val="0"/>
              </a:spcBef>
              <a:spcAft>
                <a:spcPts val="0"/>
              </a:spcAft>
              <a:buFont typeface="Calibri" panose="020F0502020204030204" pitchFamily="34" charset="0"/>
              <a:buNone/>
            </a:pPr>
            <a:r>
              <a:rPr lang="en-US" sz="1800" b="1" i="1" dirty="0">
                <a:sym typeface="Arial"/>
              </a:rPr>
              <a:t>You should answer “YES” if you are currently receiving pension or other retirement benefit payments from one of the employers in the list.</a:t>
            </a:r>
          </a:p>
          <a:p>
            <a:pPr marL="0" lvl="0" indent="0" defTabSz="914400">
              <a:spcBef>
                <a:spcPts val="100"/>
              </a:spcBef>
              <a:spcAft>
                <a:spcPts val="0"/>
              </a:spcAft>
              <a:buFont typeface="Calibri" panose="020F0502020204030204" pitchFamily="34" charset="0"/>
              <a:buNone/>
            </a:pPr>
            <a:endParaRPr lang="en-US" sz="1800" b="1" i="1" dirty="0">
              <a:sym typeface="Arial"/>
            </a:endParaRPr>
          </a:p>
          <a:p>
            <a:pPr marL="0" lvl="0" indent="0" defTabSz="914400">
              <a:spcBef>
                <a:spcPts val="100"/>
              </a:spcBef>
              <a:spcAft>
                <a:spcPts val="0"/>
              </a:spcAft>
              <a:buFont typeface="Calibri" panose="020F0502020204030204" pitchFamily="34" charset="0"/>
              <a:buNone/>
            </a:pPr>
            <a:r>
              <a:rPr lang="en-US" sz="1800" b="1" i="1" dirty="0">
                <a:sym typeface="Arial"/>
              </a:rPr>
              <a:t>It may ask for the gross amount of distribution received and so you should have it handy</a:t>
            </a:r>
          </a:p>
          <a:p>
            <a:pPr marL="0" lvl="0" indent="0" defTabSz="914400">
              <a:spcBef>
                <a:spcPts val="0"/>
              </a:spcBef>
              <a:spcAft>
                <a:spcPts val="1600"/>
              </a:spcAft>
              <a:buFont typeface="Calibri" panose="020F0502020204030204" pitchFamily="34" charset="0"/>
              <a:buNone/>
            </a:pPr>
            <a:endParaRPr lang="en-US" dirty="0"/>
          </a:p>
        </p:txBody>
      </p:sp>
      <p:sp>
        <p:nvSpPr>
          <p:cNvPr id="125" name="Rectangle 124">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Rectangle 126">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9"/>
        <p:cNvGrpSpPr/>
        <p:nvPr/>
      </p:nvGrpSpPr>
      <p:grpSpPr>
        <a:xfrm>
          <a:off x="0" y="0"/>
          <a:ext cx="0" cy="0"/>
          <a:chOff x="0" y="0"/>
          <a:chExt cx="0" cy="0"/>
        </a:xfrm>
      </p:grpSpPr>
      <p:sp>
        <p:nvSpPr>
          <p:cNvPr id="122" name="Rectangle 121">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Rectangle 123">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6" name="Straight Connector 125">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9" name="Rectangle 18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Google Shape;180;p33"/>
          <p:cNvSpPr txBox="1">
            <a:spLocks noGrp="1"/>
          </p:cNvSpPr>
          <p:nvPr>
            <p:ph type="title"/>
          </p:nvPr>
        </p:nvSpPr>
        <p:spPr>
          <a:xfrm>
            <a:off x="369277" y="454422"/>
            <a:ext cx="2313633" cy="4234656"/>
          </a:xfrm>
          <a:prstGeom prst="rect">
            <a:avLst/>
          </a:prstGeom>
        </p:spPr>
        <p:txBody>
          <a:bodyPr spcFirstLastPara="1" vert="horz" lIns="91440" tIns="45720" rIns="91440" bIns="45720" rtlCol="0" anchor="ctr" anchorCtr="0">
            <a:normAutofit/>
          </a:bodyPr>
          <a:lstStyle/>
          <a:p>
            <a:pPr lvl="0" indent="0" defTabSz="914400">
              <a:spcBef>
                <a:spcPct val="0"/>
              </a:spcBef>
              <a:spcAft>
                <a:spcPts val="0"/>
              </a:spcAft>
            </a:pPr>
            <a:r>
              <a:rPr lang="en-US" sz="2700" spc="-50">
                <a:solidFill>
                  <a:srgbClr val="FFFFFF"/>
                </a:solidFill>
              </a:rPr>
              <a:t>Separation Pay</a:t>
            </a:r>
          </a:p>
        </p:txBody>
      </p:sp>
      <p:sp>
        <p:nvSpPr>
          <p:cNvPr id="193" name="Rectangle 19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Google Shape;181;p33"/>
          <p:cNvSpPr txBox="1">
            <a:spLocks noGrp="1"/>
          </p:cNvSpPr>
          <p:nvPr>
            <p:ph type="body" idx="1"/>
          </p:nvPr>
        </p:nvSpPr>
        <p:spPr>
          <a:xfrm>
            <a:off x="3556512" y="454422"/>
            <a:ext cx="5218211" cy="4234656"/>
          </a:xfrm>
          <a:prstGeom prst="rect">
            <a:avLst/>
          </a:prstGeom>
        </p:spPr>
        <p:txBody>
          <a:bodyPr spcFirstLastPara="1" vert="horz" lIns="0" tIns="45720" rIns="0" bIns="45720" rtlCol="0" anchor="ctr" anchorCtr="0">
            <a:normAutofit/>
          </a:bodyPr>
          <a:lstStyle/>
          <a:p>
            <a:pPr marL="0" lvl="0" indent="0" defTabSz="914400">
              <a:spcBef>
                <a:spcPts val="0"/>
              </a:spcBef>
              <a:spcAft>
                <a:spcPts val="0"/>
              </a:spcAft>
              <a:buFont typeface="Calibri" panose="020F0502020204030204" pitchFamily="34" charset="0"/>
              <a:buNone/>
            </a:pPr>
            <a:r>
              <a:rPr lang="en-US" sz="2800" dirty="0"/>
              <a:t>You are not receiving separation pay from Stockton </a:t>
            </a:r>
          </a:p>
          <a:p>
            <a:pPr marL="0" lvl="0" indent="0" defTabSz="914400">
              <a:spcBef>
                <a:spcPts val="1600"/>
              </a:spcBef>
              <a:spcAft>
                <a:spcPts val="0"/>
              </a:spcAft>
              <a:buFont typeface="Calibri" panose="020F0502020204030204" pitchFamily="34" charset="0"/>
              <a:buNone/>
            </a:pPr>
            <a:r>
              <a:rPr lang="en-US" sz="2800" i="1" dirty="0"/>
              <a:t>However,</a:t>
            </a:r>
          </a:p>
          <a:p>
            <a:pPr marL="0" lvl="0" indent="0" defTabSz="914400">
              <a:spcBef>
                <a:spcPts val="1600"/>
              </a:spcBef>
              <a:spcAft>
                <a:spcPts val="1600"/>
              </a:spcAft>
              <a:buFont typeface="Calibri" panose="020F0502020204030204" pitchFamily="34" charset="0"/>
              <a:buNone/>
            </a:pPr>
            <a:r>
              <a:rPr lang="en-US" sz="2800" dirty="0"/>
              <a:t>If you are also working for some </a:t>
            </a:r>
            <a:r>
              <a:rPr lang="en-US" sz="2800" b="1" i="1" dirty="0"/>
              <a:t>other</a:t>
            </a:r>
            <a:r>
              <a:rPr lang="en-US" sz="2800" dirty="0"/>
              <a:t> employer AND that employer is providing you with separation pay </a:t>
            </a:r>
            <a:r>
              <a:rPr lang="en-US" sz="2800" i="1" dirty="0"/>
              <a:t>then </a:t>
            </a:r>
            <a:r>
              <a:rPr lang="en-US" sz="2800" dirty="0"/>
              <a:t>you’d need to be prepared to put that information down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149489" y="197645"/>
            <a:ext cx="7833531" cy="95306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Worked somewhere else in the past 18 months?</a:t>
            </a:r>
            <a:endParaRPr dirty="0"/>
          </a:p>
        </p:txBody>
      </p:sp>
      <p:sp>
        <p:nvSpPr>
          <p:cNvPr id="187" name="Google Shape;187;p34"/>
          <p:cNvSpPr txBox="1">
            <a:spLocks noGrp="1"/>
          </p:cNvSpPr>
          <p:nvPr>
            <p:ph sz="half" idx="1"/>
          </p:nvPr>
        </p:nvSpPr>
        <p:spPr>
          <a:xfrm>
            <a:off x="195210" y="1384300"/>
            <a:ext cx="4331069" cy="317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sz="2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2400" dirty="0">
                <a:latin typeface="Arial"/>
                <a:ea typeface="Arial"/>
                <a:cs typeface="Arial"/>
                <a:sym typeface="Arial"/>
              </a:rPr>
              <a:t>Form SF-8 or SF-50 (if you were a federal employee).</a:t>
            </a:r>
            <a:endParaRPr sz="2400" dirty="0">
              <a:latin typeface="Arial"/>
              <a:ea typeface="Arial"/>
              <a:cs typeface="Arial"/>
              <a:sym typeface="Arial"/>
            </a:endParaRPr>
          </a:p>
          <a:p>
            <a:pPr marL="0" lvl="0" indent="0" algn="l" rtl="0">
              <a:spcBef>
                <a:spcPts val="1600"/>
              </a:spcBef>
              <a:spcAft>
                <a:spcPts val="0"/>
              </a:spcAft>
              <a:buNone/>
            </a:pPr>
            <a:r>
              <a:rPr lang="en" sz="2400" dirty="0">
                <a:latin typeface="Arial"/>
                <a:ea typeface="Arial"/>
                <a:cs typeface="Arial"/>
                <a:sym typeface="Arial"/>
              </a:rPr>
              <a:t>Military Form DD-214 (if you were in the military in the last 18 months)</a:t>
            </a:r>
            <a:endParaRPr sz="2400" dirty="0">
              <a:latin typeface="Arial"/>
              <a:ea typeface="Arial"/>
              <a:cs typeface="Arial"/>
              <a:sym typeface="Arial"/>
            </a:endParaRPr>
          </a:p>
        </p:txBody>
      </p:sp>
      <p:sp>
        <p:nvSpPr>
          <p:cNvPr id="188" name="Google Shape;188;p34"/>
          <p:cNvSpPr txBox="1">
            <a:spLocks noGrp="1"/>
          </p:cNvSpPr>
          <p:nvPr>
            <p:ph sz="half" idx="2"/>
          </p:nvPr>
        </p:nvSpPr>
        <p:spPr>
          <a:xfrm>
            <a:off x="4761558" y="1384301"/>
            <a:ext cx="4187232" cy="31774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sz="16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600" dirty="0">
                <a:latin typeface="Arial"/>
                <a:ea typeface="Arial"/>
                <a:cs typeface="Arial"/>
                <a:sym typeface="Arial"/>
              </a:rPr>
              <a:t>Other employer, not military? You’ll need:</a:t>
            </a:r>
            <a:endParaRPr sz="1600" dirty="0">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 sz="1600" dirty="0">
                <a:latin typeface="Arial"/>
                <a:ea typeface="Arial"/>
                <a:cs typeface="Arial"/>
                <a:sym typeface="Arial"/>
              </a:rPr>
              <a:t>	Complete name and address of 	employer</a:t>
            </a:r>
            <a:endParaRPr sz="1600" dirty="0">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 sz="1600" dirty="0">
                <a:latin typeface="Arial"/>
                <a:ea typeface="Arial"/>
                <a:cs typeface="Arial"/>
                <a:sym typeface="Arial"/>
              </a:rPr>
              <a:t>	Employer's telephone number </a:t>
            </a:r>
            <a:endParaRPr sz="1600" dirty="0">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 sz="1600" dirty="0">
                <a:latin typeface="Arial"/>
                <a:ea typeface="Arial"/>
                <a:cs typeface="Arial"/>
                <a:sym typeface="Arial"/>
              </a:rPr>
              <a:t>	Your occupation with that employer </a:t>
            </a:r>
            <a:endParaRPr sz="1600" dirty="0">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 sz="1600" dirty="0">
                <a:latin typeface="Arial"/>
                <a:ea typeface="Arial"/>
                <a:cs typeface="Arial"/>
                <a:sym typeface="Arial"/>
              </a:rPr>
              <a:t>	Beginning and ending dates of 	employment </a:t>
            </a:r>
            <a:endParaRPr sz="1600" dirty="0">
              <a:latin typeface="Arial"/>
              <a:ea typeface="Arial"/>
              <a:cs typeface="Arial"/>
              <a:sym typeface="Arial"/>
            </a:endParaRPr>
          </a:p>
          <a:p>
            <a:pPr marL="0" lvl="0" indent="0" algn="l" rtl="0">
              <a:spcBef>
                <a:spcPts val="1600"/>
              </a:spcBef>
              <a:spcAft>
                <a:spcPts val="1600"/>
              </a:spcAft>
              <a:buClr>
                <a:schemeClr val="dk1"/>
              </a:buClr>
              <a:buSzPts val="1100"/>
              <a:buFont typeface="Arial"/>
              <a:buNone/>
            </a:pPr>
            <a:r>
              <a:rPr lang="en" sz="1600" dirty="0">
                <a:latin typeface="Arial"/>
                <a:ea typeface="Arial"/>
                <a:cs typeface="Arial"/>
                <a:sym typeface="Arial"/>
              </a:rPr>
              <a:t>	Reason for separation</a:t>
            </a:r>
            <a:endParaRP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2"/>
        <p:cNvGrpSpPr/>
        <p:nvPr/>
      </p:nvGrpSpPr>
      <p:grpSpPr>
        <a:xfrm>
          <a:off x="0" y="0"/>
          <a:ext cx="0" cy="0"/>
          <a:chOff x="0" y="0"/>
          <a:chExt cx="0" cy="0"/>
        </a:xfrm>
      </p:grpSpPr>
      <p:sp>
        <p:nvSpPr>
          <p:cNvPr id="196" name="Rectangle 13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Rectangle 13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8" name="Straight Connector 13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1" name="Rectangle 14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Google Shape;193;p35"/>
          <p:cNvSpPr txBox="1">
            <a:spLocks noGrp="1"/>
          </p:cNvSpPr>
          <p:nvPr>
            <p:ph type="title"/>
          </p:nvPr>
        </p:nvSpPr>
        <p:spPr>
          <a:xfrm>
            <a:off x="3731078" y="476209"/>
            <a:ext cx="4931229"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3700" spc="-50" dirty="0"/>
              <a:t>When you’ve got all that prepped</a:t>
            </a:r>
          </a:p>
        </p:txBody>
      </p:sp>
      <p:pic>
        <p:nvPicPr>
          <p:cNvPr id="70" name="Graphic 69" descr="Right Pointing Backhand Index">
            <a:extLst>
              <a:ext uri="{FF2B5EF4-FFF2-40B4-BE49-F238E27FC236}">
                <a16:creationId xmlns:a16="http://schemas.microsoft.com/office/drawing/2014/main" id="{8314626F-F741-4FC4-B121-4BB8868824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499" y="972469"/>
            <a:ext cx="3000986" cy="3000986"/>
          </a:xfrm>
          <a:prstGeom prst="rect">
            <a:avLst/>
          </a:prstGeom>
        </p:spPr>
      </p:pic>
      <p:cxnSp>
        <p:nvCxnSpPr>
          <p:cNvPr id="143" name="Straight Connector 14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1564641"/>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94" name="Google Shape;194;p35"/>
          <p:cNvSpPr txBox="1">
            <a:spLocks noGrp="1"/>
          </p:cNvSpPr>
          <p:nvPr>
            <p:ph type="body" idx="1"/>
          </p:nvPr>
        </p:nvSpPr>
        <p:spPr>
          <a:xfrm>
            <a:off x="3731076" y="1649185"/>
            <a:ext cx="4931230" cy="2752635"/>
          </a:xfrm>
          <a:prstGeom prst="rect">
            <a:avLst/>
          </a:prstGeom>
        </p:spPr>
        <p:txBody>
          <a:bodyPr spcFirstLastPara="1" vert="horz" lIns="0" tIns="45720" rIns="0" bIns="45720" rtlCol="0" anchorCtr="0">
            <a:normAutofit/>
          </a:bodyPr>
          <a:lstStyle/>
          <a:p>
            <a:pPr marL="0" lvl="0" indent="0" defTabSz="914400">
              <a:spcBef>
                <a:spcPts val="0"/>
              </a:spcBef>
              <a:spcAft>
                <a:spcPts val="0"/>
              </a:spcAft>
              <a:buFont typeface="Calibri" panose="020F0502020204030204" pitchFamily="34" charset="0"/>
              <a:buNone/>
            </a:pPr>
            <a:r>
              <a:rPr lang="en-US" sz="2000" dirty="0"/>
              <a:t>Go to myunemployment.nj.gov to Start Your Claim</a:t>
            </a:r>
          </a:p>
          <a:p>
            <a:pPr marL="0" lvl="0" indent="0" defTabSz="914400">
              <a:spcBef>
                <a:spcPts val="1600"/>
              </a:spcBef>
              <a:spcAft>
                <a:spcPts val="0"/>
              </a:spcAft>
              <a:buFont typeface="Calibri" panose="020F0502020204030204" pitchFamily="34" charset="0"/>
              <a:buNone/>
            </a:pPr>
            <a:r>
              <a:rPr lang="en-US" sz="2000" dirty="0"/>
              <a:t>If you’ve already created an account then click on “Existing Users log in here”</a:t>
            </a:r>
          </a:p>
          <a:p>
            <a:pPr marL="0" lvl="0" indent="0" defTabSz="914400">
              <a:spcBef>
                <a:spcPts val="1600"/>
              </a:spcBef>
              <a:spcAft>
                <a:spcPts val="0"/>
              </a:spcAft>
              <a:buFont typeface="Calibri" panose="020F0502020204030204" pitchFamily="34" charset="0"/>
              <a:buNone/>
            </a:pPr>
            <a:r>
              <a:rPr lang="en-US" sz="2000" dirty="0"/>
              <a:t>If you still have yet to create an account then do so (see previous instructions for creating an account)</a:t>
            </a:r>
          </a:p>
          <a:p>
            <a:pPr marL="0" lvl="0" indent="0" defTabSz="914400">
              <a:spcBef>
                <a:spcPts val="1600"/>
              </a:spcBef>
              <a:spcAft>
                <a:spcPts val="0"/>
              </a:spcAft>
              <a:buFont typeface="Calibri" panose="020F0502020204030204" pitchFamily="34" charset="0"/>
              <a:buNone/>
            </a:pPr>
            <a:endParaRPr lang="en-US" dirty="0"/>
          </a:p>
          <a:p>
            <a:pPr marL="0" lvl="0" indent="0" defTabSz="914400">
              <a:spcBef>
                <a:spcPts val="1600"/>
              </a:spcBef>
              <a:spcAft>
                <a:spcPts val="1600"/>
              </a:spcAft>
              <a:buFont typeface="Calibri" panose="020F0502020204030204" pitchFamily="34" charset="0"/>
              <a:buNone/>
            </a:pPr>
            <a:endParaRPr lang="en-US" dirty="0"/>
          </a:p>
        </p:txBody>
      </p:sp>
      <p:sp>
        <p:nvSpPr>
          <p:cNvPr id="145" name="Rectangle 14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Rectangle 14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36"/>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3"/>
        <p:cNvGrpSpPr/>
        <p:nvPr/>
      </p:nvGrpSpPr>
      <p:grpSpPr>
        <a:xfrm>
          <a:off x="0" y="0"/>
          <a:ext cx="0" cy="0"/>
          <a:chOff x="0" y="0"/>
          <a:chExt cx="0" cy="0"/>
        </a:xfrm>
      </p:grpSpPr>
      <p:sp>
        <p:nvSpPr>
          <p:cNvPr id="82" name="Rectangle 81">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6" name="Straight Connector 85">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8" name="Rectangle 8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Google Shape;204;p37"/>
          <p:cNvSpPr txBox="1">
            <a:spLocks noGrp="1"/>
          </p:cNvSpPr>
          <p:nvPr>
            <p:ph type="title"/>
          </p:nvPr>
        </p:nvSpPr>
        <p:spPr>
          <a:xfrm>
            <a:off x="800100" y="3939702"/>
            <a:ext cx="7543800" cy="771536"/>
          </a:xfrm>
          <a:prstGeom prst="rect">
            <a:avLst/>
          </a:prstGeom>
        </p:spPr>
        <p:txBody>
          <a:bodyPr spcFirstLastPara="1" vert="horz" lIns="91440" tIns="45720" rIns="91440" bIns="45720" rtlCol="0" anchor="ctr" anchorCtr="0">
            <a:normAutofit/>
          </a:bodyPr>
          <a:lstStyle/>
          <a:p>
            <a:pPr lvl="0" indent="0" algn="ctr" defTabSz="914400">
              <a:spcBef>
                <a:spcPct val="0"/>
              </a:spcBef>
              <a:spcAft>
                <a:spcPts val="0"/>
              </a:spcAft>
            </a:pPr>
            <a:r>
              <a:rPr lang="en-US" sz="3000" spc="-50">
                <a:solidFill>
                  <a:srgbClr val="FFFFFF"/>
                </a:solidFill>
              </a:rPr>
              <a:t>Answering their questions: general information</a:t>
            </a:r>
          </a:p>
        </p:txBody>
      </p:sp>
      <p:sp>
        <p:nvSpPr>
          <p:cNvPr id="205" name="Google Shape;205;p37"/>
          <p:cNvSpPr txBox="1">
            <a:spLocks noGrp="1"/>
          </p:cNvSpPr>
          <p:nvPr>
            <p:ph type="body" idx="1"/>
          </p:nvPr>
        </p:nvSpPr>
        <p:spPr>
          <a:xfrm>
            <a:off x="822960" y="815008"/>
            <a:ext cx="7520940" cy="2603600"/>
          </a:xfrm>
          <a:prstGeom prst="rect">
            <a:avLst/>
          </a:prstGeom>
        </p:spPr>
        <p:txBody>
          <a:bodyPr spcFirstLastPara="1" vert="horz" lIns="0" tIns="45720" rIns="0" bIns="45720" rtlCol="0" anchorCtr="0">
            <a:normAutofit lnSpcReduction="10000"/>
          </a:bodyPr>
          <a:lstStyle/>
          <a:p>
            <a:pPr marL="520700" lvl="0" indent="0" defTabSz="914400">
              <a:spcBef>
                <a:spcPts val="900"/>
              </a:spcBef>
              <a:spcAft>
                <a:spcPts val="0"/>
              </a:spcAft>
              <a:buSzPts val="1100"/>
              <a:buFont typeface="Calibri" panose="020F0502020204030204" pitchFamily="34" charset="0"/>
              <a:buNone/>
            </a:pPr>
            <a:r>
              <a:rPr lang="en-US" sz="2800" dirty="0">
                <a:sym typeface="Arial"/>
              </a:rPr>
              <a:t>Question: Were you able and available for work?</a:t>
            </a:r>
          </a:p>
          <a:p>
            <a:pPr marL="520700" lvl="0" indent="0" defTabSz="914400">
              <a:spcBef>
                <a:spcPts val="500"/>
              </a:spcBef>
              <a:spcAft>
                <a:spcPts val="0"/>
              </a:spcAft>
              <a:buFont typeface="Calibri" panose="020F0502020204030204" pitchFamily="34" charset="0"/>
              <a:buNone/>
            </a:pPr>
            <a:r>
              <a:rPr lang="en-US" sz="2800" i="1" dirty="0">
                <a:sym typeface="Arial"/>
              </a:rPr>
              <a:t>If you are out of work temporarily due to an employer-closure related to the coronavirus and expect to return to your job, </a:t>
            </a:r>
            <a:r>
              <a:rPr lang="en-US" sz="2800" dirty="0">
                <a:sym typeface="Arial"/>
              </a:rPr>
              <a:t>select “Yes”.</a:t>
            </a:r>
          </a:p>
          <a:p>
            <a:pPr marL="520700" lvl="0" indent="0" defTabSz="914400">
              <a:spcBef>
                <a:spcPts val="500"/>
              </a:spcBef>
              <a:spcAft>
                <a:spcPts val="0"/>
              </a:spcAft>
              <a:buFont typeface="Calibri" panose="020F0502020204030204" pitchFamily="34" charset="0"/>
              <a:buNone/>
            </a:pPr>
            <a:r>
              <a:rPr lang="en-US" sz="2800" b="1" dirty="0">
                <a:sym typeface="Arial"/>
              </a:rPr>
              <a:t>Answer:</a:t>
            </a:r>
            <a:r>
              <a:rPr lang="en-US" sz="2800" b="1" i="1" dirty="0">
                <a:sym typeface="Arial"/>
              </a:rPr>
              <a:t> Select “Yes</a:t>
            </a:r>
            <a:endParaRPr lang="en-US" sz="2800" b="1" i="1" dirty="0"/>
          </a:p>
        </p:txBody>
      </p:sp>
      <p:sp>
        <p:nvSpPr>
          <p:cNvPr id="92" name="Rectangle 91">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9"/>
        <p:cNvGrpSpPr/>
        <p:nvPr/>
      </p:nvGrpSpPr>
      <p:grpSpPr>
        <a:xfrm>
          <a:off x="0" y="0"/>
          <a:ext cx="0" cy="0"/>
          <a:chOff x="0" y="0"/>
          <a:chExt cx="0" cy="0"/>
        </a:xfrm>
      </p:grpSpPr>
      <p:sp>
        <p:nvSpPr>
          <p:cNvPr id="88" name="Rectangle 8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Rectangle 8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4" name="Rectangle 93">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0" name="Google Shape;210;p38"/>
          <p:cNvSpPr txBox="1">
            <a:spLocks noGrp="1"/>
          </p:cNvSpPr>
          <p:nvPr>
            <p:ph type="title"/>
          </p:nvPr>
        </p:nvSpPr>
        <p:spPr>
          <a:xfrm>
            <a:off x="743199" y="214952"/>
            <a:ext cx="5063240"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buClr>
                <a:schemeClr val="dk1"/>
              </a:buClr>
              <a:buSzPts val="1100"/>
            </a:pPr>
            <a:r>
              <a:rPr lang="en-US" sz="3400" spc="-50">
                <a:solidFill>
                  <a:schemeClr val="accent2"/>
                </a:solidFill>
              </a:rPr>
              <a:t>Answering their questions: general information (cont.)</a:t>
            </a:r>
          </a:p>
        </p:txBody>
      </p:sp>
      <p:sp>
        <p:nvSpPr>
          <p:cNvPr id="211" name="Google Shape;211;p38"/>
          <p:cNvSpPr txBox="1">
            <a:spLocks noGrp="1"/>
          </p:cNvSpPr>
          <p:nvPr>
            <p:ph type="body" idx="1"/>
          </p:nvPr>
        </p:nvSpPr>
        <p:spPr>
          <a:xfrm>
            <a:off x="258399" y="1517970"/>
            <a:ext cx="5548040" cy="3410565"/>
          </a:xfrm>
          <a:prstGeom prst="rect">
            <a:avLst/>
          </a:prstGeom>
        </p:spPr>
        <p:txBody>
          <a:bodyPr spcFirstLastPara="1" vert="horz" lIns="0" tIns="45720" rIns="0" bIns="45720" rtlCol="0" anchorCtr="0">
            <a:normAutofit/>
          </a:bodyPr>
          <a:lstStyle/>
          <a:p>
            <a:pPr marL="0" lvl="0" indent="0" defTabSz="914400">
              <a:spcBef>
                <a:spcPts val="0"/>
              </a:spcBef>
              <a:spcAft>
                <a:spcPts val="0"/>
              </a:spcAft>
              <a:buFont typeface="Calibri" panose="020F0502020204030204" pitchFamily="34" charset="0"/>
              <a:buNone/>
            </a:pPr>
            <a:r>
              <a:rPr lang="en-US" sz="2400" dirty="0">
                <a:sym typeface="Arial"/>
              </a:rPr>
              <a:t>Question: When you worked in New Jersey, did you live out of state?</a:t>
            </a:r>
          </a:p>
          <a:p>
            <a:pPr marL="0" lvl="0" indent="457200" defTabSz="914400">
              <a:spcBef>
                <a:spcPts val="0"/>
              </a:spcBef>
              <a:spcAft>
                <a:spcPts val="0"/>
              </a:spcAft>
              <a:buFont typeface="Calibri" panose="020F0502020204030204" pitchFamily="34" charset="0"/>
              <a:buNone/>
            </a:pPr>
            <a:r>
              <a:rPr lang="en-US" sz="2400" dirty="0">
                <a:sym typeface="Arial"/>
              </a:rPr>
              <a:t>If you live out of state and work in New Jersey, </a:t>
            </a:r>
          </a:p>
          <a:p>
            <a:pPr marL="0" lvl="0" indent="457200" defTabSz="914400">
              <a:spcBef>
                <a:spcPts val="0"/>
              </a:spcBef>
              <a:spcAft>
                <a:spcPts val="0"/>
              </a:spcAft>
              <a:buSzPts val="1100"/>
              <a:buFont typeface="Calibri" panose="020F0502020204030204" pitchFamily="34" charset="0"/>
              <a:buNone/>
            </a:pPr>
            <a:r>
              <a:rPr lang="en-US" sz="2400" b="1" dirty="0">
                <a:sym typeface="Arial"/>
              </a:rPr>
              <a:t>Answer: </a:t>
            </a:r>
            <a:r>
              <a:rPr lang="en-US" sz="2400" b="1" i="1" dirty="0">
                <a:sym typeface="Arial"/>
              </a:rPr>
              <a:t>select “Yes”.</a:t>
            </a:r>
          </a:p>
          <a:p>
            <a:pPr marL="0" lvl="0" indent="0" defTabSz="914400">
              <a:spcBef>
                <a:spcPts val="0"/>
              </a:spcBef>
              <a:spcAft>
                <a:spcPts val="0"/>
              </a:spcAft>
              <a:buFont typeface="Calibri" panose="020F0502020204030204" pitchFamily="34" charset="0"/>
              <a:buNone/>
            </a:pPr>
            <a:endParaRPr lang="en-US" sz="2400" dirty="0">
              <a:sym typeface="Arial"/>
            </a:endParaRPr>
          </a:p>
          <a:p>
            <a:pPr marL="0" lvl="0" indent="457200" defTabSz="914400">
              <a:spcBef>
                <a:spcPts val="0"/>
              </a:spcBef>
              <a:spcAft>
                <a:spcPts val="0"/>
              </a:spcAft>
              <a:buFont typeface="Calibri" panose="020F0502020204030204" pitchFamily="34" charset="0"/>
              <a:buNone/>
            </a:pPr>
            <a:r>
              <a:rPr lang="en-US" sz="2400" dirty="0">
                <a:sym typeface="Arial"/>
              </a:rPr>
              <a:t>“If ‘Yes’ will you continue seeking work in NJ?””</a:t>
            </a:r>
          </a:p>
          <a:p>
            <a:pPr marL="0" lvl="0" indent="457200" defTabSz="914400">
              <a:spcBef>
                <a:spcPts val="0"/>
              </a:spcBef>
              <a:spcAft>
                <a:spcPts val="0"/>
              </a:spcAft>
              <a:buSzPts val="1100"/>
              <a:buFont typeface="Calibri" panose="020F0502020204030204" pitchFamily="34" charset="0"/>
              <a:buNone/>
            </a:pPr>
            <a:r>
              <a:rPr lang="en-US" sz="2400" b="1" dirty="0">
                <a:sym typeface="Arial"/>
              </a:rPr>
              <a:t>Answer: </a:t>
            </a:r>
            <a:r>
              <a:rPr lang="en-US" sz="2400" b="1" i="1" dirty="0">
                <a:sym typeface="Arial"/>
              </a:rPr>
              <a:t>Select “Yes”</a:t>
            </a:r>
          </a:p>
          <a:p>
            <a:pPr marL="0" lvl="0" indent="0" defTabSz="914400">
              <a:spcBef>
                <a:spcPts val="0"/>
              </a:spcBef>
              <a:spcAft>
                <a:spcPts val="1600"/>
              </a:spcAft>
              <a:buFont typeface="Calibri" panose="020F0502020204030204" pitchFamily="34" charset="0"/>
              <a:buNone/>
            </a:pPr>
            <a:endParaRPr lang="en-US" dirty="0"/>
          </a:p>
        </p:txBody>
      </p:sp>
      <p:sp>
        <p:nvSpPr>
          <p:cNvPr id="96" name="Rectangle 95">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5"/>
        <p:cNvGrpSpPr/>
        <p:nvPr/>
      </p:nvGrpSpPr>
      <p:grpSpPr>
        <a:xfrm>
          <a:off x="0" y="0"/>
          <a:ext cx="0" cy="0"/>
          <a:chOff x="0" y="0"/>
          <a:chExt cx="0" cy="0"/>
        </a:xfrm>
      </p:grpSpPr>
      <p:sp>
        <p:nvSpPr>
          <p:cNvPr id="219" name="Rectangle 93">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Rectangle 95">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1" name="Straight Connector 97">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2" name="Rectangle 9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3" name="Rectangle 10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Google Shape;216;p39"/>
          <p:cNvSpPr txBox="1">
            <a:spLocks noGrp="1"/>
          </p:cNvSpPr>
          <p:nvPr>
            <p:ph type="title"/>
          </p:nvPr>
        </p:nvSpPr>
        <p:spPr>
          <a:xfrm>
            <a:off x="369277" y="454422"/>
            <a:ext cx="2313633" cy="4234656"/>
          </a:xfrm>
          <a:prstGeom prst="rect">
            <a:avLst/>
          </a:prstGeom>
        </p:spPr>
        <p:txBody>
          <a:bodyPr spcFirstLastPara="1" vert="horz" lIns="91440" tIns="45720" rIns="91440" bIns="45720" rtlCol="0" anchor="ctr" anchorCtr="0">
            <a:normAutofit/>
          </a:bodyPr>
          <a:lstStyle/>
          <a:p>
            <a:pPr lvl="0" indent="0" defTabSz="914400">
              <a:spcBef>
                <a:spcPct val="0"/>
              </a:spcBef>
              <a:spcAft>
                <a:spcPts val="0"/>
              </a:spcAft>
              <a:buClr>
                <a:schemeClr val="dk1"/>
              </a:buClr>
              <a:buSzPts val="1100"/>
            </a:pPr>
            <a:endParaRPr lang="en-US" sz="2700" spc="-50">
              <a:solidFill>
                <a:srgbClr val="FFFFFF"/>
              </a:solidFill>
              <a:sym typeface="Arial"/>
            </a:endParaRPr>
          </a:p>
          <a:p>
            <a:pPr lvl="0" indent="0" defTabSz="914400">
              <a:spcBef>
                <a:spcPct val="0"/>
              </a:spcBef>
              <a:spcAft>
                <a:spcPts val="0"/>
              </a:spcAft>
            </a:pPr>
            <a:r>
              <a:rPr lang="en-US" sz="2700" spc="-50">
                <a:solidFill>
                  <a:srgbClr val="FFFFFF"/>
                </a:solidFill>
                <a:sym typeface="Arial"/>
              </a:rPr>
              <a:t>Eligibility Information</a:t>
            </a:r>
            <a:endParaRPr lang="en-US" sz="2700" spc="-50">
              <a:solidFill>
                <a:srgbClr val="FFFFFF"/>
              </a:solidFill>
            </a:endParaRPr>
          </a:p>
        </p:txBody>
      </p:sp>
      <p:sp>
        <p:nvSpPr>
          <p:cNvPr id="224" name="Rectangle 10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Google Shape;217;p39"/>
          <p:cNvSpPr txBox="1">
            <a:spLocks noGrp="1"/>
          </p:cNvSpPr>
          <p:nvPr>
            <p:ph type="body" idx="1"/>
          </p:nvPr>
        </p:nvSpPr>
        <p:spPr>
          <a:xfrm>
            <a:off x="3556512" y="454422"/>
            <a:ext cx="4810247" cy="4234656"/>
          </a:xfrm>
          <a:prstGeom prst="rect">
            <a:avLst/>
          </a:prstGeom>
        </p:spPr>
        <p:txBody>
          <a:bodyPr spcFirstLastPara="1" vert="horz" lIns="0" tIns="45720" rIns="0" bIns="45720" rtlCol="0" anchor="ctr" anchorCtr="0">
            <a:normAutofit/>
          </a:bodyPr>
          <a:lstStyle/>
          <a:p>
            <a:pPr marL="0" lvl="0" indent="0" defTabSz="914400">
              <a:spcBef>
                <a:spcPts val="900"/>
              </a:spcBef>
              <a:spcAft>
                <a:spcPts val="0"/>
              </a:spcAft>
              <a:buSzPts val="1100"/>
              <a:buFont typeface="Calibri" panose="020F0502020204030204" pitchFamily="34" charset="0"/>
              <a:buNone/>
            </a:pPr>
            <a:r>
              <a:rPr lang="en-US" sz="2400" dirty="0">
                <a:sym typeface="Arial"/>
              </a:rPr>
              <a:t>Question Were you able and available for work?</a:t>
            </a:r>
          </a:p>
          <a:p>
            <a:pPr marL="0" lvl="0" indent="0" defTabSz="914400">
              <a:spcBef>
                <a:spcPts val="500"/>
              </a:spcBef>
              <a:spcAft>
                <a:spcPts val="0"/>
              </a:spcAft>
              <a:buSzPts val="1100"/>
              <a:buFont typeface="Calibri" panose="020F0502020204030204" pitchFamily="34" charset="0"/>
              <a:buNone/>
            </a:pPr>
            <a:r>
              <a:rPr lang="en-US" sz="2400" i="1" dirty="0">
                <a:sym typeface="Arial"/>
              </a:rPr>
              <a:t>If you are out of work temporarily due to an employer-closure related to the coronavirus and expect to return to your job, select “Yes”.</a:t>
            </a:r>
          </a:p>
          <a:p>
            <a:pPr marL="749300" lvl="0" indent="0" defTabSz="914400">
              <a:spcBef>
                <a:spcPts val="500"/>
              </a:spcBef>
              <a:spcAft>
                <a:spcPts val="0"/>
              </a:spcAft>
              <a:buSzPts val="1100"/>
              <a:buFont typeface="Calibri" panose="020F0502020204030204" pitchFamily="34" charset="0"/>
              <a:buNone/>
            </a:pPr>
            <a:r>
              <a:rPr lang="en-US" sz="2400" b="1" dirty="0">
                <a:sym typeface="Arial"/>
              </a:rPr>
              <a:t>Answer: </a:t>
            </a:r>
            <a:r>
              <a:rPr lang="en-US" sz="2400" b="1" i="1" dirty="0">
                <a:sym typeface="Arial"/>
              </a:rPr>
              <a:t>Select “Yes”</a:t>
            </a:r>
          </a:p>
          <a:p>
            <a:pPr marL="749300" lvl="0" indent="0" defTabSz="914400">
              <a:spcBef>
                <a:spcPts val="500"/>
              </a:spcBef>
              <a:spcAft>
                <a:spcPts val="0"/>
              </a:spcAft>
              <a:buSzPts val="1100"/>
              <a:buFont typeface="Calibri" panose="020F0502020204030204" pitchFamily="34" charset="0"/>
              <a:buNone/>
            </a:pPr>
            <a:endParaRPr lang="en-US" sz="2400" b="1" i="1" dirty="0">
              <a:sym typeface="Arial"/>
            </a:endParaRPr>
          </a:p>
          <a:p>
            <a:pPr marL="0" lvl="0" indent="0" defTabSz="914400">
              <a:spcBef>
                <a:spcPts val="0"/>
              </a:spcBef>
              <a:spcAft>
                <a:spcPts val="0"/>
              </a:spcAft>
              <a:buSzPts val="1100"/>
              <a:buFont typeface="Calibri" panose="020F0502020204030204" pitchFamily="34" charset="0"/>
              <a:buNone/>
            </a:pPr>
            <a:r>
              <a:rPr lang="en-US" sz="2400" dirty="0">
                <a:sym typeface="Arial"/>
              </a:rPr>
              <a:t>Question: Are you ready, willing and able to immediately work full-time?</a:t>
            </a:r>
          </a:p>
          <a:p>
            <a:pPr marL="0" lvl="0" indent="457200" defTabSz="914400">
              <a:spcBef>
                <a:spcPts val="0"/>
              </a:spcBef>
              <a:spcAft>
                <a:spcPts val="0"/>
              </a:spcAft>
              <a:buFont typeface="Calibri" panose="020F0502020204030204" pitchFamily="34" charset="0"/>
              <a:buNone/>
            </a:pPr>
            <a:r>
              <a:rPr lang="en-US" sz="2400" dirty="0">
                <a:sym typeface="Arial"/>
              </a:rPr>
              <a:t> </a:t>
            </a:r>
            <a:r>
              <a:rPr lang="en-US" sz="2400" b="1" dirty="0">
                <a:sym typeface="Arial"/>
              </a:rPr>
              <a:t>Answer: </a:t>
            </a:r>
            <a:r>
              <a:rPr lang="en-US" sz="2400" b="1" i="1" dirty="0">
                <a:sym typeface="Arial"/>
              </a:rPr>
              <a:t>“Yes”.</a:t>
            </a:r>
          </a:p>
          <a:p>
            <a:pPr marL="0" lvl="0" indent="457200" defTabSz="914400">
              <a:spcBef>
                <a:spcPts val="0"/>
              </a:spcBef>
              <a:spcAft>
                <a:spcPts val="0"/>
              </a:spcAft>
              <a:buFont typeface="Calibri" panose="020F0502020204030204" pitchFamily="34" charset="0"/>
              <a:buNone/>
            </a:pPr>
            <a:endParaRPr lang="en-US" b="1" dirty="0">
              <a:sym typeface="Arial"/>
            </a:endParaRPr>
          </a:p>
          <a:p>
            <a:pPr marL="0" lvl="0" indent="457200" defTabSz="914400">
              <a:spcBef>
                <a:spcPts val="0"/>
              </a:spcBef>
              <a:spcAft>
                <a:spcPts val="0"/>
              </a:spcAft>
              <a:buSzPts val="1100"/>
              <a:buFont typeface="Calibri" panose="020F0502020204030204" pitchFamily="34" charset="0"/>
              <a:buNone/>
            </a:pPr>
            <a:endParaRPr lang="en-US" dirty="0">
              <a:sym typeface="Arial"/>
            </a:endParaRPr>
          </a:p>
          <a:p>
            <a:pPr marL="0" lvl="0" indent="0" defTabSz="914400">
              <a:spcBef>
                <a:spcPts val="0"/>
              </a:spcBef>
              <a:spcAft>
                <a:spcPts val="1600"/>
              </a:spcAft>
              <a:buFont typeface="Calibri" panose="020F0502020204030204" pitchFamily="34" charse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
        <p:cNvGrpSpPr/>
        <p:nvPr/>
      </p:nvGrpSpPr>
      <p:grpSpPr>
        <a:xfrm>
          <a:off x="0" y="0"/>
          <a:ext cx="0" cy="0"/>
          <a:chOff x="0" y="0"/>
          <a:chExt cx="0" cy="0"/>
        </a:xfrm>
      </p:grpSpPr>
      <p:sp>
        <p:nvSpPr>
          <p:cNvPr id="75" name="Rectangle 74">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8" name="Google Shape;68;p14"/>
          <p:cNvSpPr txBox="1">
            <a:spLocks noGrp="1"/>
          </p:cNvSpPr>
          <p:nvPr>
            <p:ph type="title"/>
          </p:nvPr>
        </p:nvSpPr>
        <p:spPr>
          <a:xfrm>
            <a:off x="822960" y="214952"/>
            <a:ext cx="7543800"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800" spc="-50"/>
              <a:t>Four Phases to Presentation</a:t>
            </a:r>
          </a:p>
        </p:txBody>
      </p:sp>
      <p:graphicFrame>
        <p:nvGraphicFramePr>
          <p:cNvPr id="71" name="Google Shape;69;p14">
            <a:extLst>
              <a:ext uri="{FF2B5EF4-FFF2-40B4-BE49-F238E27FC236}">
                <a16:creationId xmlns:a16="http://schemas.microsoft.com/office/drawing/2014/main" id="{D39E3C1E-9F13-4A1C-80C8-BB913952EE13}"/>
              </a:ext>
            </a:extLst>
          </p:cNvPr>
          <p:cNvGraphicFramePr/>
          <p:nvPr>
            <p:extLst>
              <p:ext uri="{D42A27DB-BD31-4B8C-83A1-F6EECF244321}">
                <p14:modId xmlns:p14="http://schemas.microsoft.com/office/powerpoint/2010/main" val="3280120401"/>
              </p:ext>
            </p:extLst>
          </p:nvPr>
        </p:nvGraphicFramePr>
        <p:xfrm>
          <a:off x="822722" y="1573886"/>
          <a:ext cx="7543800" cy="2839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p:nvSpPr>
          <p:cNvPr id="100" name="Rectangle 9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Rectangle 10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4" name="Straight Connector 10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6" name="Rectangle 10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Google Shape;222;p40"/>
          <p:cNvSpPr txBox="1">
            <a:spLocks noGrp="1"/>
          </p:cNvSpPr>
          <p:nvPr>
            <p:ph type="title"/>
          </p:nvPr>
        </p:nvSpPr>
        <p:spPr>
          <a:xfrm>
            <a:off x="800100" y="3939702"/>
            <a:ext cx="7543800" cy="771536"/>
          </a:xfrm>
          <a:prstGeom prst="rect">
            <a:avLst/>
          </a:prstGeom>
        </p:spPr>
        <p:txBody>
          <a:bodyPr spcFirstLastPara="1" vert="horz" lIns="91440" tIns="45720" rIns="91440" bIns="45720" rtlCol="0" anchor="ctr" anchorCtr="0">
            <a:normAutofit/>
          </a:bodyPr>
          <a:lstStyle/>
          <a:p>
            <a:pPr lvl="0" indent="0" algn="ctr" defTabSz="914400">
              <a:spcBef>
                <a:spcPct val="0"/>
              </a:spcBef>
              <a:spcAft>
                <a:spcPts val="0"/>
              </a:spcAft>
            </a:pPr>
            <a:r>
              <a:rPr lang="en-US" sz="4800" spc="-50">
                <a:solidFill>
                  <a:srgbClr val="FFFFFF"/>
                </a:solidFill>
              </a:rPr>
              <a:t>Eligibility Information (cont.)</a:t>
            </a:r>
          </a:p>
        </p:txBody>
      </p:sp>
      <p:sp>
        <p:nvSpPr>
          <p:cNvPr id="223" name="Google Shape;223;p40"/>
          <p:cNvSpPr txBox="1">
            <a:spLocks noGrp="1"/>
          </p:cNvSpPr>
          <p:nvPr>
            <p:ph type="body" idx="1"/>
          </p:nvPr>
        </p:nvSpPr>
        <p:spPr>
          <a:xfrm>
            <a:off x="364141" y="306951"/>
            <a:ext cx="8456177" cy="3111657"/>
          </a:xfrm>
          <a:prstGeom prst="rect">
            <a:avLst/>
          </a:prstGeom>
        </p:spPr>
        <p:txBody>
          <a:bodyPr spcFirstLastPara="1" vert="horz" lIns="0" tIns="45720" rIns="0" bIns="45720" rtlCol="0" anchorCtr="0">
            <a:normAutofit/>
          </a:bodyPr>
          <a:lstStyle/>
          <a:p>
            <a:pPr marL="0" lvl="0" indent="0" defTabSz="914400">
              <a:spcBef>
                <a:spcPts val="0"/>
              </a:spcBef>
              <a:spcAft>
                <a:spcPts val="600"/>
              </a:spcAft>
              <a:buSzPts val="1100"/>
              <a:buFont typeface="Calibri" panose="020F0502020204030204" pitchFamily="34" charset="0"/>
              <a:buNone/>
            </a:pPr>
            <a:r>
              <a:rPr lang="en-US" sz="2000" dirty="0">
                <a:sym typeface="Arial"/>
              </a:rPr>
              <a:t>Question Do you wish to have 10% Federal Income Tax withheld from your benefits?</a:t>
            </a:r>
          </a:p>
          <a:p>
            <a:pPr marL="457200" lvl="0" indent="0" defTabSz="914400">
              <a:spcBef>
                <a:spcPts val="0"/>
              </a:spcBef>
              <a:spcAft>
                <a:spcPts val="600"/>
              </a:spcAft>
              <a:buSzPts val="1100"/>
              <a:buFont typeface="Calibri" panose="020F0502020204030204" pitchFamily="34" charset="0"/>
              <a:buNone/>
            </a:pPr>
            <a:r>
              <a:rPr lang="en-US" sz="2000" b="1" dirty="0">
                <a:sym typeface="Arial"/>
              </a:rPr>
              <a:t>Answer:</a:t>
            </a:r>
            <a:r>
              <a:rPr lang="en-US" sz="2000" b="1" i="1" dirty="0">
                <a:sym typeface="Arial"/>
              </a:rPr>
              <a:t> Yes or No. Carefully consider your choice. Keep in mind that if you don’t, you’ll have to pay it later</a:t>
            </a:r>
          </a:p>
          <a:p>
            <a:pPr marL="0" lvl="0" indent="457200" defTabSz="914400">
              <a:spcBef>
                <a:spcPts val="0"/>
              </a:spcBef>
              <a:spcAft>
                <a:spcPts val="600"/>
              </a:spcAft>
              <a:buSzPts val="1100"/>
              <a:buFont typeface="Calibri" panose="020F0502020204030204" pitchFamily="34" charset="0"/>
              <a:buNone/>
            </a:pPr>
            <a:endParaRPr lang="en-US" sz="2000" b="1" i="1" dirty="0">
              <a:sym typeface="Arial"/>
            </a:endParaRPr>
          </a:p>
          <a:p>
            <a:pPr marL="0" lvl="0" indent="0" defTabSz="914400">
              <a:spcBef>
                <a:spcPts val="0"/>
              </a:spcBef>
              <a:spcAft>
                <a:spcPts val="600"/>
              </a:spcAft>
              <a:buSzPts val="1100"/>
              <a:buFont typeface="Calibri" panose="020F0502020204030204" pitchFamily="34" charset="0"/>
              <a:buNone/>
            </a:pPr>
            <a:r>
              <a:rPr lang="en-US" sz="2000" dirty="0">
                <a:sym typeface="Arial"/>
              </a:rPr>
              <a:t>Question Do you wish to claim a dependency allowance?</a:t>
            </a:r>
          </a:p>
          <a:p>
            <a:pPr marL="0" lvl="0" indent="457200" defTabSz="914400">
              <a:spcBef>
                <a:spcPts val="0"/>
              </a:spcBef>
              <a:spcAft>
                <a:spcPts val="600"/>
              </a:spcAft>
              <a:buSzPts val="1100"/>
              <a:buFont typeface="Calibri" panose="020F0502020204030204" pitchFamily="34" charset="0"/>
              <a:buNone/>
            </a:pPr>
            <a:r>
              <a:rPr lang="en-US" sz="2000" b="1" dirty="0">
                <a:sym typeface="Arial"/>
              </a:rPr>
              <a:t>Answer</a:t>
            </a:r>
            <a:r>
              <a:rPr lang="en-US" sz="2000" b="1" i="1" dirty="0">
                <a:sym typeface="Arial"/>
              </a:rPr>
              <a:t> Yes or No.</a:t>
            </a:r>
            <a:r>
              <a:rPr lang="en-US" sz="2000" dirty="0">
                <a:sym typeface="Arial"/>
              </a:rPr>
              <a:t> (If you are also married to a state worker who is furloughed, only one of you can claim this additional allowance.)</a:t>
            </a:r>
            <a:endParaRPr lang="en-US" sz="2000" dirty="0"/>
          </a:p>
        </p:txBody>
      </p:sp>
      <p:sp>
        <p:nvSpPr>
          <p:cNvPr id="110" name="Rectangle 109">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7"/>
        <p:cNvGrpSpPr/>
        <p:nvPr/>
      </p:nvGrpSpPr>
      <p:grpSpPr>
        <a:xfrm>
          <a:off x="0" y="0"/>
          <a:ext cx="0" cy="0"/>
          <a:chOff x="0" y="0"/>
          <a:chExt cx="0" cy="0"/>
        </a:xfrm>
      </p:grpSpPr>
      <p:sp>
        <p:nvSpPr>
          <p:cNvPr id="170" name="Rectangle 16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Rectangle 17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4" name="Straight Connector 17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6" name="Rectangle 175">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8" name="Google Shape;228;p41"/>
          <p:cNvSpPr txBox="1">
            <a:spLocks noGrp="1"/>
          </p:cNvSpPr>
          <p:nvPr>
            <p:ph type="title"/>
          </p:nvPr>
        </p:nvSpPr>
        <p:spPr>
          <a:xfrm>
            <a:off x="253488" y="214952"/>
            <a:ext cx="5746619"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buClr>
                <a:schemeClr val="dk1"/>
              </a:buClr>
              <a:buSzPts val="1100"/>
            </a:pPr>
            <a:r>
              <a:rPr lang="en-US" sz="3700" spc="-50">
                <a:solidFill>
                  <a:schemeClr val="accent2"/>
                </a:solidFill>
                <a:sym typeface="Arial"/>
              </a:rPr>
              <a:t>Eligibility Information (cont.)</a:t>
            </a:r>
            <a:endParaRPr lang="en-US" sz="3700" spc="-50">
              <a:solidFill>
                <a:schemeClr val="accent2"/>
              </a:solidFill>
            </a:endParaRPr>
          </a:p>
        </p:txBody>
      </p:sp>
      <p:sp>
        <p:nvSpPr>
          <p:cNvPr id="229" name="Google Shape;229;p41"/>
          <p:cNvSpPr txBox="1">
            <a:spLocks noGrp="1"/>
          </p:cNvSpPr>
          <p:nvPr>
            <p:ph type="body" idx="1"/>
          </p:nvPr>
        </p:nvSpPr>
        <p:spPr>
          <a:xfrm>
            <a:off x="253488" y="1517970"/>
            <a:ext cx="5552951" cy="3282261"/>
          </a:xfrm>
          <a:prstGeom prst="rect">
            <a:avLst/>
          </a:prstGeom>
        </p:spPr>
        <p:txBody>
          <a:bodyPr spcFirstLastPara="1" vert="horz" lIns="0" tIns="45720" rIns="0" bIns="45720" rtlCol="0" anchorCtr="0">
            <a:normAutofit/>
          </a:bodyPr>
          <a:lstStyle/>
          <a:p>
            <a:pPr marL="0" lvl="0" indent="0" defTabSz="914400">
              <a:spcBef>
                <a:spcPts val="0"/>
              </a:spcBef>
              <a:spcAft>
                <a:spcPts val="0"/>
              </a:spcAft>
              <a:buSzPts val="1100"/>
              <a:buFont typeface="Calibri" panose="020F0502020204030204" pitchFamily="34" charset="0"/>
              <a:buNone/>
            </a:pPr>
            <a:r>
              <a:rPr lang="en-US" sz="1800" dirty="0">
                <a:sym typeface="Arial"/>
              </a:rPr>
              <a:t>Question Are you a member of a union?</a:t>
            </a:r>
          </a:p>
          <a:p>
            <a:pPr marL="0" lvl="0" indent="457200" defTabSz="914400">
              <a:spcBef>
                <a:spcPts val="0"/>
              </a:spcBef>
              <a:spcAft>
                <a:spcPts val="0"/>
              </a:spcAft>
              <a:buSzPts val="1100"/>
              <a:buFont typeface="Calibri" panose="020F0502020204030204" pitchFamily="34" charset="0"/>
              <a:buNone/>
            </a:pPr>
            <a:r>
              <a:rPr lang="en-US" sz="1800" b="1" i="1" dirty="0">
                <a:sym typeface="Arial"/>
              </a:rPr>
              <a:t>A</a:t>
            </a:r>
            <a:r>
              <a:rPr lang="en-US" sz="1800" b="1" dirty="0">
                <a:sym typeface="Arial"/>
              </a:rPr>
              <a:t>nswer: </a:t>
            </a:r>
            <a:r>
              <a:rPr lang="en-US" sz="1800" b="1" i="1" dirty="0">
                <a:sym typeface="Arial"/>
              </a:rPr>
              <a:t>Yes. (All AFT-covered state employees should answer “yes.”)</a:t>
            </a:r>
          </a:p>
          <a:p>
            <a:pPr marL="0" lvl="0" indent="457200" defTabSz="914400">
              <a:spcBef>
                <a:spcPts val="0"/>
              </a:spcBef>
              <a:spcAft>
                <a:spcPts val="0"/>
              </a:spcAft>
              <a:buFont typeface="Calibri" panose="020F0502020204030204" pitchFamily="34" charset="0"/>
              <a:buNone/>
            </a:pPr>
            <a:r>
              <a:rPr lang="en-US" sz="1800" dirty="0">
                <a:sym typeface="Arial"/>
              </a:rPr>
              <a:t>If Yes, do you seek work through a Union hiring hall? </a:t>
            </a:r>
          </a:p>
          <a:p>
            <a:pPr marL="0" lvl="0" indent="457200" defTabSz="914400">
              <a:spcBef>
                <a:spcPts val="0"/>
              </a:spcBef>
              <a:spcAft>
                <a:spcPts val="0"/>
              </a:spcAft>
              <a:buFont typeface="Calibri" panose="020F0502020204030204" pitchFamily="34" charset="0"/>
              <a:buNone/>
            </a:pPr>
            <a:r>
              <a:rPr lang="en-US" sz="1800" b="1" dirty="0">
                <a:sym typeface="Arial"/>
              </a:rPr>
              <a:t>Answer:</a:t>
            </a:r>
            <a:r>
              <a:rPr lang="en-US" sz="1800" b="1" i="1" dirty="0">
                <a:sym typeface="Arial"/>
              </a:rPr>
              <a:t> No.</a:t>
            </a:r>
          </a:p>
          <a:p>
            <a:pPr marL="0" lvl="0" indent="457200" defTabSz="914400">
              <a:spcBef>
                <a:spcPts val="0"/>
              </a:spcBef>
              <a:spcAft>
                <a:spcPts val="0"/>
              </a:spcAft>
              <a:buSzPts val="1100"/>
              <a:buFont typeface="Calibri" panose="020F0502020204030204" pitchFamily="34" charset="0"/>
              <a:buNone/>
            </a:pPr>
            <a:endParaRPr lang="en-US" sz="1800" b="1" i="1" dirty="0">
              <a:sym typeface="Arial"/>
            </a:endParaRPr>
          </a:p>
          <a:p>
            <a:pPr marL="0" lvl="0" indent="0" defTabSz="914400">
              <a:spcBef>
                <a:spcPts val="0"/>
              </a:spcBef>
              <a:spcAft>
                <a:spcPts val="0"/>
              </a:spcAft>
              <a:buSzPts val="1100"/>
              <a:buFont typeface="Calibri" panose="020F0502020204030204" pitchFamily="34" charset="0"/>
              <a:buNone/>
            </a:pPr>
            <a:r>
              <a:rPr lang="en-US" sz="1800" dirty="0">
                <a:sym typeface="Arial"/>
              </a:rPr>
              <a:t>Question How do you wish to receive your benefits?</a:t>
            </a:r>
          </a:p>
          <a:p>
            <a:pPr marL="0" lvl="0" indent="457200" defTabSz="914400">
              <a:spcBef>
                <a:spcPts val="0"/>
              </a:spcBef>
              <a:spcAft>
                <a:spcPts val="0"/>
              </a:spcAft>
              <a:buFont typeface="Calibri" panose="020F0502020204030204" pitchFamily="34" charset="0"/>
              <a:buNone/>
            </a:pPr>
            <a:r>
              <a:rPr lang="en-US" sz="1800" b="1" dirty="0">
                <a:sym typeface="Arial"/>
              </a:rPr>
              <a:t>Answer:</a:t>
            </a:r>
            <a:r>
              <a:rPr lang="en-US" sz="1800" b="1" i="1" dirty="0">
                <a:sym typeface="Arial"/>
              </a:rPr>
              <a:t> Direct Deposit or Debit Card. </a:t>
            </a:r>
          </a:p>
          <a:p>
            <a:pPr marL="0" lvl="0" indent="457200" defTabSz="914400">
              <a:spcBef>
                <a:spcPts val="0"/>
              </a:spcBef>
              <a:spcAft>
                <a:spcPts val="0"/>
              </a:spcAft>
              <a:buFont typeface="Calibri" panose="020F0502020204030204" pitchFamily="34" charset="0"/>
              <a:buNone/>
            </a:pPr>
            <a:r>
              <a:rPr lang="en-US" sz="1800" dirty="0">
                <a:sym typeface="Arial"/>
              </a:rPr>
              <a:t>(Direct Deposit will enable you to enter your account information. </a:t>
            </a:r>
          </a:p>
          <a:p>
            <a:pPr marL="0" lvl="0" indent="457200" defTabSz="914400">
              <a:spcBef>
                <a:spcPts val="0"/>
              </a:spcBef>
              <a:spcAft>
                <a:spcPts val="0"/>
              </a:spcAft>
              <a:buSzPts val="1100"/>
              <a:buFont typeface="Calibri" panose="020F0502020204030204" pitchFamily="34" charset="0"/>
              <a:buNone/>
            </a:pPr>
            <a:r>
              <a:rPr lang="en-US" sz="1800" dirty="0">
                <a:sym typeface="Arial"/>
              </a:rPr>
              <a:t>Debit cards will be mailed to you within a week of application.)</a:t>
            </a:r>
          </a:p>
          <a:p>
            <a:pPr marL="0" lvl="0" indent="0" defTabSz="914400">
              <a:spcBef>
                <a:spcPts val="0"/>
              </a:spcBef>
              <a:spcAft>
                <a:spcPts val="1600"/>
              </a:spcAft>
              <a:buFont typeface="Calibri" panose="020F0502020204030204" pitchFamily="34" charset="0"/>
              <a:buNone/>
            </a:pPr>
            <a:endParaRPr lang="en-US" dirty="0"/>
          </a:p>
        </p:txBody>
      </p:sp>
      <p:sp>
        <p:nvSpPr>
          <p:cNvPr id="178" name="Rectangle 177">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Rectangle 179">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3"/>
        <p:cNvGrpSpPr/>
        <p:nvPr/>
      </p:nvGrpSpPr>
      <p:grpSpPr>
        <a:xfrm>
          <a:off x="0" y="0"/>
          <a:ext cx="0" cy="0"/>
          <a:chOff x="0" y="0"/>
          <a:chExt cx="0" cy="0"/>
        </a:xfrm>
      </p:grpSpPr>
      <p:sp>
        <p:nvSpPr>
          <p:cNvPr id="112" name="Rectangle 111">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Rectangle 113">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6" name="Straight Connector 115">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8" name="Rectangle 11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 name="Google Shape;234;p42"/>
          <p:cNvSpPr txBox="1">
            <a:spLocks noGrp="1"/>
          </p:cNvSpPr>
          <p:nvPr>
            <p:ph type="title"/>
          </p:nvPr>
        </p:nvSpPr>
        <p:spPr>
          <a:xfrm>
            <a:off x="369277" y="454422"/>
            <a:ext cx="2313633" cy="4234656"/>
          </a:xfrm>
          <a:prstGeom prst="rect">
            <a:avLst/>
          </a:prstGeom>
        </p:spPr>
        <p:txBody>
          <a:bodyPr spcFirstLastPara="1" vert="horz" lIns="91440" tIns="45720" rIns="91440" bIns="45720" rtlCol="0" anchor="ctr" anchorCtr="0">
            <a:normAutofit/>
          </a:bodyPr>
          <a:lstStyle/>
          <a:p>
            <a:pPr lvl="0" indent="0" defTabSz="914400">
              <a:spcBef>
                <a:spcPct val="0"/>
              </a:spcBef>
              <a:spcAft>
                <a:spcPts val="0"/>
              </a:spcAft>
            </a:pPr>
            <a:r>
              <a:rPr lang="en-US" sz="2700" spc="-50">
                <a:solidFill>
                  <a:srgbClr val="FFFFFF"/>
                </a:solidFill>
              </a:rPr>
              <a:t>Employment Information</a:t>
            </a:r>
          </a:p>
        </p:txBody>
      </p:sp>
      <p:sp>
        <p:nvSpPr>
          <p:cNvPr id="122" name="Rectangle 12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 name="Google Shape;235;p42"/>
          <p:cNvSpPr txBox="1">
            <a:spLocks noGrp="1"/>
          </p:cNvSpPr>
          <p:nvPr>
            <p:ph type="body" idx="1"/>
          </p:nvPr>
        </p:nvSpPr>
        <p:spPr>
          <a:xfrm>
            <a:off x="3556512" y="454422"/>
            <a:ext cx="5291723" cy="4234656"/>
          </a:xfrm>
          <a:prstGeom prst="rect">
            <a:avLst/>
          </a:prstGeom>
        </p:spPr>
        <p:txBody>
          <a:bodyPr spcFirstLastPara="1" vert="horz" lIns="0" tIns="45720" rIns="0" bIns="45720" rtlCol="0" anchor="ctr" anchorCtr="0">
            <a:normAutofit/>
          </a:bodyPr>
          <a:lstStyle/>
          <a:p>
            <a:pPr marL="0" lvl="0" indent="0" defTabSz="914400">
              <a:spcBef>
                <a:spcPts val="0"/>
              </a:spcBef>
              <a:spcAft>
                <a:spcPts val="0"/>
              </a:spcAft>
              <a:buSzPts val="1100"/>
              <a:buFont typeface="Calibri" panose="020F0502020204030204" pitchFamily="34" charset="0"/>
              <a:buNone/>
            </a:pPr>
            <a:r>
              <a:rPr lang="en-US" sz="2400" dirty="0">
                <a:sym typeface="Arial"/>
              </a:rPr>
              <a:t>State Employer Payroll Number</a:t>
            </a:r>
          </a:p>
          <a:p>
            <a:pPr marL="0" lvl="0" indent="457200" defTabSz="914400">
              <a:spcBef>
                <a:spcPts val="0"/>
              </a:spcBef>
              <a:spcAft>
                <a:spcPts val="0"/>
              </a:spcAft>
              <a:buFont typeface="Calibri" panose="020F0502020204030204" pitchFamily="34" charset="0"/>
              <a:buNone/>
            </a:pPr>
            <a:r>
              <a:rPr lang="en-US" sz="2400" b="1" dirty="0">
                <a:sym typeface="Arial"/>
              </a:rPr>
              <a:t>Answer</a:t>
            </a:r>
            <a:r>
              <a:rPr lang="en-US" sz="2400" b="1" i="1" dirty="0">
                <a:sym typeface="Arial"/>
              </a:rPr>
              <a:t> leave it blank and we believe it will automatically populate from our on-file employment information.</a:t>
            </a:r>
          </a:p>
          <a:p>
            <a:pPr marL="0" lvl="0" indent="0" defTabSz="914400">
              <a:spcBef>
                <a:spcPts val="0"/>
              </a:spcBef>
              <a:spcAft>
                <a:spcPts val="0"/>
              </a:spcAft>
              <a:buSzPts val="1100"/>
              <a:buFont typeface="Calibri" panose="020F0502020204030204" pitchFamily="34" charset="0"/>
              <a:buNone/>
            </a:pPr>
            <a:endParaRPr lang="en-US" sz="2400" dirty="0">
              <a:sym typeface="Arial"/>
            </a:endParaRPr>
          </a:p>
          <a:p>
            <a:pPr marL="0" lvl="0" indent="0" defTabSz="914400">
              <a:spcBef>
                <a:spcPts val="0"/>
              </a:spcBef>
              <a:spcAft>
                <a:spcPts val="0"/>
              </a:spcAft>
              <a:buSzPts val="1100"/>
              <a:buFont typeface="Calibri" panose="020F0502020204030204" pitchFamily="34" charset="0"/>
              <a:buNone/>
            </a:pPr>
            <a:r>
              <a:rPr lang="en-US" sz="2400" dirty="0">
                <a:sym typeface="Arial"/>
              </a:rPr>
              <a:t>Are you still employed by this employer?</a:t>
            </a:r>
          </a:p>
          <a:p>
            <a:pPr marL="0" lvl="0" indent="457200" defTabSz="914400">
              <a:spcBef>
                <a:spcPts val="0"/>
              </a:spcBef>
              <a:spcAft>
                <a:spcPts val="0"/>
              </a:spcAft>
              <a:buFont typeface="Calibri" panose="020F0502020204030204" pitchFamily="34" charset="0"/>
              <a:buNone/>
            </a:pPr>
            <a:r>
              <a:rPr lang="en-US" sz="2400" b="1" dirty="0">
                <a:sym typeface="Arial"/>
              </a:rPr>
              <a:t>Answer </a:t>
            </a:r>
            <a:r>
              <a:rPr lang="en-US" sz="2400" b="1" i="1" dirty="0">
                <a:sym typeface="Arial"/>
              </a:rPr>
              <a:t>“Yes”</a:t>
            </a:r>
          </a:p>
          <a:p>
            <a:pPr marL="0" lvl="0" indent="457200" defTabSz="914400">
              <a:spcBef>
                <a:spcPts val="0"/>
              </a:spcBef>
              <a:spcAft>
                <a:spcPts val="0"/>
              </a:spcAft>
              <a:buSzPts val="1100"/>
              <a:buFont typeface="Calibri" panose="020F0502020204030204" pitchFamily="34" charset="0"/>
              <a:buNone/>
            </a:pPr>
            <a:endParaRPr lang="en-US" sz="2400" dirty="0">
              <a:sym typeface="Arial"/>
            </a:endParaRPr>
          </a:p>
          <a:p>
            <a:pPr marL="0" lvl="0" indent="0" defTabSz="914400">
              <a:spcBef>
                <a:spcPts val="0"/>
              </a:spcBef>
              <a:spcAft>
                <a:spcPts val="0"/>
              </a:spcAft>
              <a:buSzPts val="1100"/>
              <a:buFont typeface="Calibri" panose="020F0502020204030204" pitchFamily="34" charset="0"/>
              <a:buNone/>
            </a:pPr>
            <a:r>
              <a:rPr lang="en-US" sz="2400" dirty="0">
                <a:sym typeface="Arial"/>
              </a:rPr>
              <a:t>If “Yes”, explain the reason why you are filing unemployment</a:t>
            </a:r>
          </a:p>
          <a:p>
            <a:pPr marL="0" lvl="0" indent="457200" defTabSz="914400">
              <a:spcBef>
                <a:spcPts val="0"/>
              </a:spcBef>
              <a:spcAft>
                <a:spcPts val="0"/>
              </a:spcAft>
              <a:buSzPts val="1100"/>
              <a:buFont typeface="Calibri" panose="020F0502020204030204" pitchFamily="34" charset="0"/>
              <a:buNone/>
            </a:pPr>
            <a:r>
              <a:rPr lang="en-US" sz="2400" b="1" i="1" dirty="0">
                <a:sym typeface="Arial"/>
              </a:rPr>
              <a:t>Select “Reduction in Hours by Employer”</a:t>
            </a:r>
          </a:p>
          <a:p>
            <a:pPr marL="0" lvl="0" indent="0" defTabSz="914400">
              <a:spcBef>
                <a:spcPts val="0"/>
              </a:spcBef>
              <a:spcAft>
                <a:spcPts val="1600"/>
              </a:spcAft>
              <a:buFont typeface="Calibri" panose="020F0502020204030204" pitchFamily="34" charset="0"/>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3" name="Rectangle 11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4" name="Rectangle 11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5" name="Straight Connector 12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6" name="Rectangle 123">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125">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 name="Google Shape;240;p43"/>
          <p:cNvSpPr txBox="1">
            <a:spLocks noGrp="1"/>
          </p:cNvSpPr>
          <p:nvPr>
            <p:ph type="title"/>
          </p:nvPr>
        </p:nvSpPr>
        <p:spPr>
          <a:xfrm>
            <a:off x="800100" y="3939702"/>
            <a:ext cx="7543800" cy="771536"/>
          </a:xfrm>
          <a:prstGeom prst="rect">
            <a:avLst/>
          </a:prstGeom>
        </p:spPr>
        <p:txBody>
          <a:bodyPr spcFirstLastPara="1" vert="horz" lIns="91440" tIns="45720" rIns="91440" bIns="45720" rtlCol="0" anchor="ctr" anchorCtr="0">
            <a:normAutofit/>
          </a:bodyPr>
          <a:lstStyle/>
          <a:p>
            <a:pPr lvl="0" indent="0" algn="ctr" defTabSz="914400">
              <a:spcBef>
                <a:spcPct val="0"/>
              </a:spcBef>
              <a:spcAft>
                <a:spcPts val="0"/>
              </a:spcAft>
              <a:buClr>
                <a:schemeClr val="dk1"/>
              </a:buClr>
              <a:buSzPts val="1100"/>
            </a:pPr>
            <a:r>
              <a:rPr lang="en-US" sz="4400" spc="-50">
                <a:solidFill>
                  <a:srgbClr val="FFFFFF"/>
                </a:solidFill>
              </a:rPr>
              <a:t>Employment Information (cont.)</a:t>
            </a:r>
          </a:p>
        </p:txBody>
      </p:sp>
      <p:sp>
        <p:nvSpPr>
          <p:cNvPr id="241" name="Google Shape;241;p43"/>
          <p:cNvSpPr txBox="1">
            <a:spLocks noGrp="1"/>
          </p:cNvSpPr>
          <p:nvPr>
            <p:ph type="body" idx="1"/>
          </p:nvPr>
        </p:nvSpPr>
        <p:spPr>
          <a:xfrm>
            <a:off x="194209" y="343265"/>
            <a:ext cx="8618018" cy="3124303"/>
          </a:xfrm>
          <a:prstGeom prst="rect">
            <a:avLst/>
          </a:prstGeom>
        </p:spPr>
        <p:txBody>
          <a:bodyPr spcFirstLastPara="1" vert="horz" lIns="0" tIns="45720" rIns="0" bIns="45720" rtlCol="0" anchorCtr="0">
            <a:normAutofit lnSpcReduction="10000"/>
          </a:bodyPr>
          <a:lstStyle/>
          <a:p>
            <a:pPr marL="0" lvl="0" indent="0" defTabSz="914400">
              <a:spcBef>
                <a:spcPts val="0"/>
              </a:spcBef>
              <a:spcAft>
                <a:spcPts val="0"/>
              </a:spcAft>
              <a:buSzPts val="1100"/>
              <a:buFont typeface="Calibri" panose="020F0502020204030204" pitchFamily="34" charset="0"/>
              <a:buNone/>
            </a:pPr>
            <a:r>
              <a:rPr lang="en-US" sz="1800" dirty="0">
                <a:sym typeface="Arial"/>
              </a:rPr>
              <a:t>Question: Please select your reason for separation from this employer</a:t>
            </a:r>
          </a:p>
          <a:p>
            <a:pPr marL="0" lvl="0" indent="457200" defTabSz="914400">
              <a:spcBef>
                <a:spcPts val="0"/>
              </a:spcBef>
              <a:spcAft>
                <a:spcPts val="0"/>
              </a:spcAft>
              <a:buSzPts val="1100"/>
              <a:buFont typeface="Calibri" panose="020F0502020204030204" pitchFamily="34" charset="0"/>
              <a:buNone/>
            </a:pPr>
            <a:r>
              <a:rPr lang="en-US" sz="1800" b="1" dirty="0">
                <a:sym typeface="Arial"/>
              </a:rPr>
              <a:t>Answer </a:t>
            </a:r>
            <a:r>
              <a:rPr lang="en-US" sz="1800" b="1" i="1" dirty="0">
                <a:sym typeface="Arial"/>
              </a:rPr>
              <a:t>Select “Other – COVID-19 related” business closed/hours reduced COVID-19 related</a:t>
            </a:r>
          </a:p>
          <a:p>
            <a:pPr marL="0" lvl="0" indent="0" defTabSz="914400">
              <a:spcBef>
                <a:spcPts val="0"/>
              </a:spcBef>
              <a:spcAft>
                <a:spcPts val="0"/>
              </a:spcAft>
              <a:buSzPts val="1100"/>
              <a:buFont typeface="Calibri" panose="020F0502020204030204" pitchFamily="34" charset="0"/>
              <a:buNone/>
            </a:pPr>
            <a:endParaRPr lang="en-US" sz="1800" dirty="0">
              <a:sym typeface="Arial"/>
            </a:endParaRPr>
          </a:p>
          <a:p>
            <a:pPr marL="0" lvl="0" indent="0" defTabSz="914400">
              <a:spcBef>
                <a:spcPts val="0"/>
              </a:spcBef>
              <a:spcAft>
                <a:spcPts val="0"/>
              </a:spcAft>
              <a:buSzPts val="1100"/>
              <a:buFont typeface="Calibri" panose="020F0502020204030204" pitchFamily="34" charset="0"/>
              <a:buNone/>
            </a:pPr>
            <a:r>
              <a:rPr lang="en-US" sz="1800" dirty="0">
                <a:sym typeface="Arial"/>
              </a:rPr>
              <a:t>Question: Do you expect to be recalled by this employer?</a:t>
            </a:r>
          </a:p>
          <a:p>
            <a:pPr marL="0" lvl="0" indent="0" defTabSz="914400">
              <a:spcBef>
                <a:spcPts val="0"/>
              </a:spcBef>
              <a:spcAft>
                <a:spcPts val="0"/>
              </a:spcAft>
              <a:buSzPts val="1100"/>
              <a:buFont typeface="Calibri" panose="020F0502020204030204" pitchFamily="34" charset="0"/>
              <a:buNone/>
            </a:pPr>
            <a:r>
              <a:rPr lang="en-US" sz="1800" dirty="0">
                <a:sym typeface="Arial"/>
              </a:rPr>
              <a:t> 	</a:t>
            </a:r>
            <a:r>
              <a:rPr lang="en-US" sz="1800" b="1" dirty="0">
                <a:sym typeface="Arial"/>
              </a:rPr>
              <a:t>Answer </a:t>
            </a:r>
            <a:r>
              <a:rPr lang="en-US" sz="1800" b="1" i="1" dirty="0">
                <a:sym typeface="Arial"/>
              </a:rPr>
              <a:t>“Yes”.</a:t>
            </a:r>
          </a:p>
          <a:p>
            <a:pPr marL="0" lvl="0" indent="0" defTabSz="914400">
              <a:spcBef>
                <a:spcPts val="0"/>
              </a:spcBef>
              <a:spcAft>
                <a:spcPts val="0"/>
              </a:spcAft>
              <a:buSzPts val="1100"/>
              <a:buFont typeface="Calibri" panose="020F0502020204030204" pitchFamily="34" charset="0"/>
              <a:buNone/>
            </a:pPr>
            <a:endParaRPr lang="en-US" sz="1800" dirty="0">
              <a:sym typeface="Arial"/>
            </a:endParaRPr>
          </a:p>
          <a:p>
            <a:pPr marL="0" lvl="0" indent="0" defTabSz="914400">
              <a:spcBef>
                <a:spcPts val="0"/>
              </a:spcBef>
              <a:spcAft>
                <a:spcPts val="0"/>
              </a:spcAft>
              <a:buSzPts val="1100"/>
              <a:buFont typeface="Calibri" panose="020F0502020204030204" pitchFamily="34" charset="0"/>
              <a:buNone/>
            </a:pPr>
            <a:r>
              <a:rPr lang="en-US" sz="1800" dirty="0">
                <a:sym typeface="Arial"/>
              </a:rPr>
              <a:t>Question: Do you have a definite date of recall?</a:t>
            </a:r>
          </a:p>
          <a:p>
            <a:pPr marL="0" lvl="0" indent="457200" defTabSz="914400">
              <a:spcBef>
                <a:spcPts val="0"/>
              </a:spcBef>
              <a:spcAft>
                <a:spcPts val="0"/>
              </a:spcAft>
              <a:buSzPts val="1100"/>
              <a:buFont typeface="Calibri" panose="020F0502020204030204" pitchFamily="34" charset="0"/>
              <a:buNone/>
            </a:pPr>
            <a:r>
              <a:rPr lang="en-US" sz="1800" b="1" dirty="0">
                <a:sym typeface="Arial"/>
              </a:rPr>
              <a:t>Answer</a:t>
            </a:r>
            <a:r>
              <a:rPr lang="en-US" sz="1800" dirty="0">
                <a:sym typeface="Arial"/>
              </a:rPr>
              <a:t> </a:t>
            </a:r>
            <a:r>
              <a:rPr lang="en-US" sz="1800" b="1" i="1" dirty="0">
                <a:sym typeface="Arial"/>
              </a:rPr>
              <a:t>“No”</a:t>
            </a:r>
          </a:p>
          <a:p>
            <a:pPr marL="0" lvl="0" indent="457200" defTabSz="914400">
              <a:spcBef>
                <a:spcPts val="0"/>
              </a:spcBef>
              <a:spcAft>
                <a:spcPts val="0"/>
              </a:spcAft>
              <a:buSzPts val="1100"/>
              <a:buFont typeface="Calibri" panose="020F0502020204030204" pitchFamily="34" charset="0"/>
              <a:buNone/>
            </a:pPr>
            <a:endParaRPr lang="en-US" sz="1800" b="1" i="1" dirty="0">
              <a:sym typeface="Arial"/>
            </a:endParaRPr>
          </a:p>
          <a:p>
            <a:pPr marL="0" lvl="0" indent="0" defTabSz="914400">
              <a:spcBef>
                <a:spcPts val="0"/>
              </a:spcBef>
              <a:spcAft>
                <a:spcPts val="0"/>
              </a:spcAft>
              <a:buSzPts val="1100"/>
              <a:buFont typeface="Calibri" panose="020F0502020204030204" pitchFamily="34" charset="0"/>
              <a:buNone/>
            </a:pPr>
            <a:r>
              <a:rPr lang="en-US" sz="1800" dirty="0">
                <a:sym typeface="Arial"/>
              </a:rPr>
              <a:t>Question: What was the last day you worked for this employer?</a:t>
            </a:r>
          </a:p>
          <a:p>
            <a:pPr marL="0" lvl="0" indent="457200" defTabSz="914400">
              <a:spcBef>
                <a:spcPts val="0"/>
              </a:spcBef>
              <a:spcAft>
                <a:spcPts val="0"/>
              </a:spcAft>
              <a:buSzPts val="1100"/>
              <a:buFont typeface="Calibri" panose="020F0502020204030204" pitchFamily="34" charset="0"/>
              <a:buNone/>
            </a:pPr>
            <a:r>
              <a:rPr lang="en-US" sz="1800" b="1" dirty="0">
                <a:sym typeface="Arial"/>
              </a:rPr>
              <a:t>Answer </a:t>
            </a:r>
            <a:r>
              <a:rPr lang="en-US" sz="1800" b="1" i="1" dirty="0">
                <a:sym typeface="Arial"/>
              </a:rPr>
              <a:t>Enter the last day you actually worked before your first day of furlough. Put down the Friday before the furlough begins. It’s your last paid day. </a:t>
            </a:r>
          </a:p>
          <a:p>
            <a:pPr marL="0" lvl="0" indent="0" defTabSz="914400">
              <a:spcBef>
                <a:spcPts val="0"/>
              </a:spcBef>
              <a:spcAft>
                <a:spcPts val="1600"/>
              </a:spcAft>
              <a:buFont typeface="Calibri" panose="020F0502020204030204" pitchFamily="34" charset="0"/>
              <a:buNone/>
            </a:pPr>
            <a:endParaRPr lang="en-US" dirty="0"/>
          </a:p>
        </p:txBody>
      </p:sp>
      <p:sp>
        <p:nvSpPr>
          <p:cNvPr id="128" name="Rectangle 127">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5"/>
        <p:cNvGrpSpPr/>
        <p:nvPr/>
      </p:nvGrpSpPr>
      <p:grpSpPr>
        <a:xfrm>
          <a:off x="0" y="0"/>
          <a:ext cx="0" cy="0"/>
          <a:chOff x="0" y="0"/>
          <a:chExt cx="0" cy="0"/>
        </a:xfrm>
      </p:grpSpPr>
      <p:sp>
        <p:nvSpPr>
          <p:cNvPr id="268" name="Rectangle 124">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9" name="Rectangle 126">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0" name="Straight Connector 128">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1" name="Rectangle 13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2" name="Rectangle 25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Google Shape;246;p44"/>
          <p:cNvSpPr txBox="1">
            <a:spLocks noGrp="1"/>
          </p:cNvSpPr>
          <p:nvPr>
            <p:ph type="title"/>
          </p:nvPr>
        </p:nvSpPr>
        <p:spPr>
          <a:xfrm>
            <a:off x="3886200" y="476209"/>
            <a:ext cx="4776107"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400" kern="1200" spc="-50" baseline="0" dirty="0">
                <a:solidFill>
                  <a:schemeClr val="tx1">
                    <a:lumMod val="75000"/>
                    <a:lumOff val="25000"/>
                  </a:schemeClr>
                </a:solidFill>
                <a:latin typeface="+mj-lt"/>
                <a:ea typeface="+mj-ea"/>
                <a:cs typeface="+mj-cs"/>
              </a:rPr>
              <a:t>Employment Details</a:t>
            </a:r>
          </a:p>
        </p:txBody>
      </p:sp>
      <p:pic>
        <p:nvPicPr>
          <p:cNvPr id="273" name="Picture 248">
            <a:extLst>
              <a:ext uri="{FF2B5EF4-FFF2-40B4-BE49-F238E27FC236}">
                <a16:creationId xmlns:a16="http://schemas.microsoft.com/office/drawing/2014/main" id="{AA1FF1FA-FE07-44C2-9F9C-5275DB1758AA}"/>
              </a:ext>
            </a:extLst>
          </p:cNvPr>
          <p:cNvPicPr>
            <a:picLocks noChangeAspect="1"/>
          </p:cNvPicPr>
          <p:nvPr/>
        </p:nvPicPr>
        <p:blipFill rotWithShape="1">
          <a:blip r:embed="rId3"/>
          <a:srcRect l="10306" r="44473" b="-1"/>
          <a:stretch/>
        </p:blipFill>
        <p:spPr>
          <a:xfrm>
            <a:off x="20" y="-9096"/>
            <a:ext cx="3490702" cy="5152595"/>
          </a:xfrm>
          <a:prstGeom prst="rect">
            <a:avLst/>
          </a:prstGeom>
        </p:spPr>
      </p:pic>
      <p:cxnSp>
        <p:nvCxnSpPr>
          <p:cNvPr id="259" name="Straight Connector 258">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1564277"/>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47" name="Google Shape;247;p44"/>
          <p:cNvSpPr txBox="1">
            <a:spLocks noGrp="1"/>
          </p:cNvSpPr>
          <p:nvPr>
            <p:ph type="body" idx="1"/>
          </p:nvPr>
        </p:nvSpPr>
        <p:spPr>
          <a:xfrm>
            <a:off x="3795166" y="1649185"/>
            <a:ext cx="5146534" cy="2752635"/>
          </a:xfrm>
          <a:prstGeom prst="rect">
            <a:avLst/>
          </a:prstGeom>
        </p:spPr>
        <p:txBody>
          <a:bodyPr spcFirstLastPara="1" vert="horz" lIns="0" tIns="45720" rIns="0" bIns="45720" rtlCol="0" anchorCtr="0">
            <a:normAutofit/>
          </a:bodyPr>
          <a:lstStyle/>
          <a:p>
            <a:pPr marL="0" lvl="0" indent="0" defTabSz="914400">
              <a:spcBef>
                <a:spcPts val="0"/>
              </a:spcBef>
              <a:spcAft>
                <a:spcPts val="600"/>
              </a:spcAft>
              <a:buFont typeface="Calibri" panose="020F0502020204030204" pitchFamily="34" charset="0"/>
              <a:buNone/>
            </a:pPr>
            <a:r>
              <a:rPr lang="en-US" sz="2000" dirty="0">
                <a:sym typeface="Arial"/>
              </a:rPr>
              <a:t>Question: If you received or will receive holiday pay,  payment in lieu of notice, vacation pay, severance pay, continuation pay, or other pay for any period after your last day of work,</a:t>
            </a:r>
          </a:p>
          <a:p>
            <a:pPr marL="0" lvl="0" indent="0" defTabSz="914400">
              <a:spcBef>
                <a:spcPts val="0"/>
              </a:spcBef>
              <a:spcAft>
                <a:spcPts val="600"/>
              </a:spcAft>
              <a:buFont typeface="Calibri" panose="020F0502020204030204" pitchFamily="34" charset="0"/>
              <a:buNone/>
            </a:pPr>
            <a:endParaRPr lang="en-US" sz="2000" dirty="0">
              <a:sym typeface="Arial"/>
            </a:endParaRPr>
          </a:p>
          <a:p>
            <a:pPr marL="0" lvl="0" indent="0" defTabSz="914400">
              <a:spcBef>
                <a:spcPts val="0"/>
              </a:spcBef>
              <a:spcAft>
                <a:spcPts val="600"/>
              </a:spcAft>
              <a:buFont typeface="Calibri" panose="020F0502020204030204" pitchFamily="34" charset="0"/>
              <a:buNone/>
            </a:pPr>
            <a:r>
              <a:rPr lang="en-US" sz="2000" b="1" dirty="0">
                <a:sym typeface="Arial"/>
              </a:rPr>
              <a:t>Answer: </a:t>
            </a:r>
            <a:r>
              <a:rPr lang="en-US" sz="2000" b="1" i="1" dirty="0">
                <a:sym typeface="Arial"/>
              </a:rPr>
              <a:t>You should not have this because we have to take 5 consecutive days.</a:t>
            </a:r>
          </a:p>
          <a:p>
            <a:pPr marL="0" lvl="0" indent="457200" defTabSz="914400">
              <a:spcBef>
                <a:spcPts val="0"/>
              </a:spcBef>
              <a:spcAft>
                <a:spcPts val="600"/>
              </a:spcAft>
              <a:buSzPts val="1100"/>
              <a:buFont typeface="Calibri" panose="020F0502020204030204" pitchFamily="34" charset="0"/>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1"/>
        <p:cNvGrpSpPr/>
        <p:nvPr/>
      </p:nvGrpSpPr>
      <p:grpSpPr>
        <a:xfrm>
          <a:off x="0" y="0"/>
          <a:ext cx="0" cy="0"/>
          <a:chOff x="0" y="0"/>
          <a:chExt cx="0" cy="0"/>
        </a:xfrm>
      </p:grpSpPr>
      <p:sp>
        <p:nvSpPr>
          <p:cNvPr id="129" name="Rectangle 128">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Rectangle 130">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3" name="Straight Connector 132">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5" name="Rectangle 134">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Google Shape;252;p45"/>
          <p:cNvSpPr txBox="1">
            <a:spLocks noGrp="1"/>
          </p:cNvSpPr>
          <p:nvPr>
            <p:ph type="title"/>
          </p:nvPr>
        </p:nvSpPr>
        <p:spPr>
          <a:xfrm>
            <a:off x="822960" y="569214"/>
            <a:ext cx="7543800" cy="2919126"/>
          </a:xfrm>
          <a:prstGeom prst="rect">
            <a:avLst/>
          </a:prstGeom>
        </p:spPr>
        <p:txBody>
          <a:bodyPr spcFirstLastPara="1" vert="horz" lIns="91440" tIns="45720" rIns="91440" bIns="45720" rtlCol="0" anchor="b" anchorCtr="0">
            <a:normAutofit/>
          </a:bodyPr>
          <a:lstStyle/>
          <a:p>
            <a:pPr marL="0" lvl="0" indent="0" algn="l" defTabSz="914400">
              <a:spcBef>
                <a:spcPct val="0"/>
              </a:spcBef>
              <a:spcAft>
                <a:spcPts val="0"/>
              </a:spcAft>
            </a:pPr>
            <a:r>
              <a:rPr lang="en-US" sz="7400" spc="-50">
                <a:solidFill>
                  <a:schemeClr val="tx1">
                    <a:lumMod val="85000"/>
                    <a:lumOff val="15000"/>
                  </a:schemeClr>
                </a:solidFill>
              </a:rPr>
              <a:t>Phase Four: Weekly Certification</a:t>
            </a:r>
          </a:p>
        </p:txBody>
      </p:sp>
      <p:sp>
        <p:nvSpPr>
          <p:cNvPr id="137" name="Rectangle 136">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6"/>
        <p:cNvGrpSpPr/>
        <p:nvPr/>
      </p:nvGrpSpPr>
      <p:grpSpPr>
        <a:xfrm>
          <a:off x="0" y="0"/>
          <a:ext cx="0" cy="0"/>
          <a:chOff x="0" y="0"/>
          <a:chExt cx="0" cy="0"/>
        </a:xfrm>
      </p:grpSpPr>
      <p:sp>
        <p:nvSpPr>
          <p:cNvPr id="260" name="Rectangle 7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1" name="Rectangle 7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2" name="Straight Connector 7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3" name="Rectangle 76">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78">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Google Shape;257;p46"/>
          <p:cNvSpPr txBox="1">
            <a:spLocks noGrp="1"/>
          </p:cNvSpPr>
          <p:nvPr>
            <p:ph type="title"/>
          </p:nvPr>
        </p:nvSpPr>
        <p:spPr>
          <a:xfrm>
            <a:off x="1425872" y="833814"/>
            <a:ext cx="2790265" cy="3475871"/>
          </a:xfrm>
          <a:prstGeom prst="rect">
            <a:avLst/>
          </a:prstGeom>
          <a:ln w="25400" cap="sq">
            <a:noFill/>
            <a:miter lim="800000"/>
          </a:ln>
        </p:spPr>
        <p:txBody>
          <a:bodyPr spcFirstLastPara="1" vert="horz" lIns="91440" tIns="45720" rIns="91440" bIns="45720" rtlCol="0" anchor="ctr" anchorCtr="0">
            <a:normAutofit/>
          </a:bodyPr>
          <a:lstStyle/>
          <a:p>
            <a:pPr lvl="0" indent="0" algn="ctr" defTabSz="914400">
              <a:spcBef>
                <a:spcPct val="0"/>
              </a:spcBef>
              <a:spcAft>
                <a:spcPts val="0"/>
              </a:spcAft>
            </a:pPr>
            <a:r>
              <a:rPr lang="en-US" sz="2400" spc="-50">
                <a:solidFill>
                  <a:srgbClr val="FFFFFF"/>
                </a:solidFill>
              </a:rPr>
              <a:t>Timing</a:t>
            </a:r>
          </a:p>
        </p:txBody>
      </p:sp>
      <p:sp>
        <p:nvSpPr>
          <p:cNvPr id="81" name="Rectangle 80">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51435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Google Shape;258;p46"/>
          <p:cNvSpPr txBox="1">
            <a:spLocks noGrp="1"/>
          </p:cNvSpPr>
          <p:nvPr>
            <p:ph type="body" idx="1"/>
          </p:nvPr>
        </p:nvSpPr>
        <p:spPr>
          <a:xfrm>
            <a:off x="4927654" y="250853"/>
            <a:ext cx="3793047" cy="4628643"/>
          </a:xfrm>
          <a:prstGeom prst="rect">
            <a:avLst/>
          </a:prstGeom>
        </p:spPr>
        <p:txBody>
          <a:bodyPr spcFirstLastPara="1" vert="horz" lIns="0" tIns="45720" rIns="0" bIns="45720" rtlCol="0" anchor="ctr" anchorCtr="0">
            <a:normAutofit/>
          </a:bodyPr>
          <a:lstStyle/>
          <a:p>
            <a:pPr marL="0" lvl="0" indent="0" defTabSz="914400">
              <a:spcBef>
                <a:spcPts val="0"/>
              </a:spcBef>
              <a:spcAft>
                <a:spcPts val="600"/>
              </a:spcAft>
              <a:buFont typeface="Calibri" panose="020F0502020204030204" pitchFamily="34" charset="0"/>
              <a:buNone/>
            </a:pPr>
            <a:r>
              <a:rPr lang="en-US" sz="1600" dirty="0">
                <a:solidFill>
                  <a:schemeClr val="tx1">
                    <a:lumMod val="85000"/>
                    <a:lumOff val="15000"/>
                  </a:schemeClr>
                </a:solidFill>
                <a:sym typeface="Arial"/>
              </a:rPr>
              <a:t>Unemployment Insurance weeks begin on a Sunday and end at midnight on Saturday.</a:t>
            </a:r>
          </a:p>
          <a:p>
            <a:pPr marL="0" lvl="0" indent="0" defTabSz="914400">
              <a:spcBef>
                <a:spcPts val="0"/>
              </a:spcBef>
              <a:spcAft>
                <a:spcPts val="600"/>
              </a:spcAft>
              <a:buFont typeface="Calibri" panose="020F0502020204030204" pitchFamily="34" charset="0"/>
              <a:buNone/>
            </a:pPr>
            <a:r>
              <a:rPr lang="en-US" sz="1600" dirty="0">
                <a:solidFill>
                  <a:schemeClr val="tx1">
                    <a:lumMod val="85000"/>
                    <a:lumOff val="15000"/>
                  </a:schemeClr>
                </a:solidFill>
                <a:sym typeface="Arial"/>
              </a:rPr>
              <a:t> </a:t>
            </a:r>
          </a:p>
          <a:p>
            <a:pPr marL="0" lvl="0" indent="0" defTabSz="914400">
              <a:spcBef>
                <a:spcPts val="0"/>
              </a:spcBef>
              <a:spcAft>
                <a:spcPts val="600"/>
              </a:spcAft>
              <a:buFont typeface="Calibri" panose="020F0502020204030204" pitchFamily="34" charset="0"/>
              <a:buNone/>
            </a:pPr>
            <a:r>
              <a:rPr lang="en-US" sz="1600" dirty="0">
                <a:solidFill>
                  <a:schemeClr val="tx1">
                    <a:lumMod val="85000"/>
                    <a:lumOff val="15000"/>
                  </a:schemeClr>
                </a:solidFill>
                <a:sym typeface="Arial"/>
              </a:rPr>
              <a:t>Your claim is dated the Sunday of the week in which you filed your initial (first) claim. So, for example my “claim period” will be Jan 3-Jan-10. </a:t>
            </a:r>
          </a:p>
          <a:p>
            <a:pPr marL="0" lvl="0" indent="0" defTabSz="914400">
              <a:spcBef>
                <a:spcPts val="0"/>
              </a:spcBef>
              <a:spcAft>
                <a:spcPts val="600"/>
              </a:spcAft>
              <a:buFont typeface="Calibri" panose="020F0502020204030204" pitchFamily="34" charset="0"/>
              <a:buNone/>
            </a:pPr>
            <a:endParaRPr lang="en-US" sz="1600" dirty="0">
              <a:solidFill>
                <a:schemeClr val="tx1">
                  <a:lumMod val="85000"/>
                  <a:lumOff val="15000"/>
                </a:schemeClr>
              </a:solidFill>
              <a:sym typeface="Arial"/>
            </a:endParaRPr>
          </a:p>
          <a:p>
            <a:pPr marL="0" lvl="0" indent="0" defTabSz="914400">
              <a:spcBef>
                <a:spcPts val="0"/>
              </a:spcBef>
              <a:spcAft>
                <a:spcPts val="600"/>
              </a:spcAft>
              <a:buFont typeface="Calibri" panose="020F0502020204030204" pitchFamily="34" charset="0"/>
              <a:buNone/>
            </a:pPr>
            <a:r>
              <a:rPr lang="en-US" sz="1600" dirty="0">
                <a:solidFill>
                  <a:schemeClr val="tx1">
                    <a:lumMod val="85000"/>
                    <a:lumOff val="15000"/>
                  </a:schemeClr>
                </a:solidFill>
                <a:sym typeface="Arial"/>
              </a:rPr>
              <a:t>In order to actually receive the money you need to go in </a:t>
            </a:r>
            <a:r>
              <a:rPr lang="en-US" sz="1600" i="1" dirty="0">
                <a:solidFill>
                  <a:schemeClr val="tx1">
                    <a:lumMod val="85000"/>
                    <a:lumOff val="15000"/>
                  </a:schemeClr>
                </a:solidFill>
                <a:sym typeface="Arial"/>
              </a:rPr>
              <a:t>again </a:t>
            </a:r>
            <a:r>
              <a:rPr lang="en-US" sz="1600" dirty="0">
                <a:solidFill>
                  <a:schemeClr val="tx1">
                    <a:lumMod val="85000"/>
                    <a:lumOff val="15000"/>
                  </a:schemeClr>
                </a:solidFill>
                <a:sym typeface="Arial"/>
              </a:rPr>
              <a:t>and certify your claim which can only be done on their schedule.  They post this schedule on Saturday night.</a:t>
            </a:r>
          </a:p>
          <a:p>
            <a:pPr marL="0" lvl="0" indent="0" defTabSz="914400">
              <a:spcBef>
                <a:spcPts val="0"/>
              </a:spcBef>
              <a:spcAft>
                <a:spcPts val="600"/>
              </a:spcAft>
              <a:buFont typeface="Calibri" panose="020F0502020204030204" pitchFamily="34" charset="0"/>
              <a:buNone/>
            </a:pPr>
            <a:endParaRPr lang="en-US" sz="1600" dirty="0">
              <a:solidFill>
                <a:schemeClr val="tx1">
                  <a:lumMod val="85000"/>
                  <a:lumOff val="15000"/>
                </a:schemeClr>
              </a:solidFill>
              <a:sym typeface="Arial"/>
            </a:endParaRPr>
          </a:p>
          <a:p>
            <a:pPr marL="0" lvl="0" indent="0" defTabSz="914400">
              <a:spcBef>
                <a:spcPts val="0"/>
              </a:spcBef>
              <a:spcAft>
                <a:spcPts val="600"/>
              </a:spcAft>
              <a:buFont typeface="Calibri" panose="020F0502020204030204" pitchFamily="34" charset="0"/>
              <a:buNone/>
            </a:pPr>
            <a:r>
              <a:rPr lang="en-US" sz="1600" dirty="0">
                <a:solidFill>
                  <a:schemeClr val="tx1">
                    <a:lumMod val="85000"/>
                    <a:lumOff val="15000"/>
                  </a:schemeClr>
                </a:solidFill>
                <a:sym typeface="Arial"/>
              </a:rPr>
              <a:t>Your time to be able to certify your claim is based on the last four digits of your Social Security Number.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2"/>
        <p:cNvGrpSpPr/>
        <p:nvPr/>
      </p:nvGrpSpPr>
      <p:grpSpPr>
        <a:xfrm>
          <a:off x="0" y="0"/>
          <a:ext cx="0" cy="0"/>
          <a:chOff x="0" y="0"/>
          <a:chExt cx="0" cy="0"/>
        </a:xfrm>
      </p:grpSpPr>
      <p:sp>
        <p:nvSpPr>
          <p:cNvPr id="77" name="Rectangle 76">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3" name="Google Shape;263;p47"/>
          <p:cNvSpPr txBox="1">
            <a:spLocks noGrp="1"/>
          </p:cNvSpPr>
          <p:nvPr>
            <p:ph type="title"/>
          </p:nvPr>
        </p:nvSpPr>
        <p:spPr>
          <a:xfrm>
            <a:off x="743199" y="214952"/>
            <a:ext cx="5063240" cy="791910"/>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800" spc="-50" dirty="0">
                <a:solidFill>
                  <a:schemeClr val="accent2"/>
                </a:solidFill>
              </a:rPr>
              <a:t>Timing (cont.)</a:t>
            </a:r>
          </a:p>
        </p:txBody>
      </p:sp>
      <p:sp>
        <p:nvSpPr>
          <p:cNvPr id="264" name="Google Shape;264;p47"/>
          <p:cNvSpPr txBox="1">
            <a:spLocks noGrp="1"/>
          </p:cNvSpPr>
          <p:nvPr>
            <p:ph type="body" idx="1"/>
          </p:nvPr>
        </p:nvSpPr>
        <p:spPr>
          <a:xfrm>
            <a:off x="236306" y="1517970"/>
            <a:ext cx="5570133" cy="3282259"/>
          </a:xfrm>
          <a:prstGeom prst="rect">
            <a:avLst/>
          </a:prstGeom>
        </p:spPr>
        <p:txBody>
          <a:bodyPr spcFirstLastPara="1" vert="horz" lIns="0" tIns="45720" rIns="0" bIns="45720" rtlCol="0" anchorCtr="0">
            <a:normAutofit/>
          </a:bodyPr>
          <a:lstStyle/>
          <a:p>
            <a:pPr marL="0" lvl="0" indent="0" defTabSz="914400">
              <a:spcBef>
                <a:spcPts val="0"/>
              </a:spcBef>
              <a:spcAft>
                <a:spcPts val="0"/>
              </a:spcAft>
              <a:buSzPts val="1100"/>
              <a:buFont typeface="Calibri" panose="020F0502020204030204" pitchFamily="34" charset="0"/>
              <a:buNone/>
            </a:pPr>
            <a:r>
              <a:rPr lang="en-US" sz="1800" dirty="0">
                <a:sym typeface="Arial"/>
              </a:rPr>
              <a:t>To </a:t>
            </a:r>
            <a:r>
              <a:rPr lang="en-US" sz="1800" b="1" i="1" dirty="0">
                <a:sym typeface="Arial"/>
              </a:rPr>
              <a:t>receive</a:t>
            </a:r>
            <a:r>
              <a:rPr lang="en-US" sz="1800" dirty="0">
                <a:sym typeface="Arial"/>
              </a:rPr>
              <a:t> your unemployment insurance benefit payments, you must go online and certify for benefits for each week which you wish to receive benefits.</a:t>
            </a:r>
          </a:p>
          <a:p>
            <a:pPr marL="0" lvl="0" indent="0" defTabSz="914400">
              <a:spcBef>
                <a:spcPts val="0"/>
              </a:spcBef>
              <a:spcAft>
                <a:spcPts val="0"/>
              </a:spcAft>
              <a:buSzPts val="1100"/>
              <a:buFont typeface="Calibri" panose="020F0502020204030204" pitchFamily="34" charset="0"/>
              <a:buNone/>
            </a:pPr>
            <a:endParaRPr lang="en-US" sz="1800" dirty="0">
              <a:sym typeface="Arial"/>
            </a:endParaRPr>
          </a:p>
          <a:p>
            <a:pPr marL="0" lvl="0" indent="0" defTabSz="914400">
              <a:spcBef>
                <a:spcPts val="0"/>
              </a:spcBef>
              <a:spcAft>
                <a:spcPts val="0"/>
              </a:spcAft>
              <a:buFont typeface="Calibri" panose="020F0502020204030204" pitchFamily="34" charset="0"/>
              <a:buNone/>
            </a:pPr>
            <a:r>
              <a:rPr lang="en-US" sz="1800" dirty="0">
                <a:sym typeface="Arial"/>
              </a:rPr>
              <a:t>Only after the workweek has passed (after Saturday at midnight) are you able to certify for benefits for that workweek.</a:t>
            </a:r>
          </a:p>
          <a:p>
            <a:pPr marL="0" lvl="0" indent="0" defTabSz="914400">
              <a:spcBef>
                <a:spcPts val="0"/>
              </a:spcBef>
              <a:spcAft>
                <a:spcPts val="0"/>
              </a:spcAft>
              <a:buFont typeface="Calibri" panose="020F0502020204030204" pitchFamily="34" charset="0"/>
              <a:buNone/>
            </a:pPr>
            <a:endParaRPr lang="en-US" sz="1800" dirty="0">
              <a:sym typeface="Arial"/>
            </a:endParaRPr>
          </a:p>
          <a:p>
            <a:pPr marL="0" lvl="0" indent="0" defTabSz="914400">
              <a:spcBef>
                <a:spcPts val="0"/>
              </a:spcBef>
              <a:spcAft>
                <a:spcPts val="0"/>
              </a:spcAft>
              <a:buSzPts val="1100"/>
              <a:buFont typeface="Calibri" panose="020F0502020204030204" pitchFamily="34" charset="0"/>
              <a:buNone/>
            </a:pPr>
            <a:r>
              <a:rPr lang="en-US" sz="1800" dirty="0">
                <a:sym typeface="Arial"/>
              </a:rPr>
              <a:t>This link gives you a list of questions and answers you’ll need to give about your </a:t>
            </a:r>
            <a:r>
              <a:rPr lang="en-US" sz="1800" dirty="0" err="1">
                <a:sym typeface="Arial"/>
              </a:rPr>
              <a:t>covid</a:t>
            </a:r>
            <a:r>
              <a:rPr lang="en-US" sz="1800" dirty="0">
                <a:sym typeface="Arial"/>
              </a:rPr>
              <a:t> furlough. </a:t>
            </a:r>
          </a:p>
          <a:p>
            <a:pPr marL="0" lvl="0" indent="0" defTabSz="914400">
              <a:spcBef>
                <a:spcPts val="0"/>
              </a:spcBef>
              <a:spcAft>
                <a:spcPts val="0"/>
              </a:spcAft>
              <a:buSzPts val="1100"/>
              <a:buFont typeface="Calibri" panose="020F0502020204030204" pitchFamily="34" charset="0"/>
              <a:buNone/>
            </a:pPr>
            <a:r>
              <a:rPr lang="en-US" sz="1800" u="sng" dirty="0">
                <a:sym typeface="Arial"/>
                <a:hlinkClick r:id="rId3">
                  <a:extLst>
                    <a:ext uri="{A12FA001-AC4F-418D-AE19-62706E023703}">
                      <ahyp:hlinkClr xmlns:ahyp="http://schemas.microsoft.com/office/drawing/2018/hyperlinkcolor" val="tx"/>
                    </a:ext>
                  </a:extLst>
                </a:hlinkClick>
              </a:rPr>
              <a:t>https://myunemployment.nj.gov/labor/myunemployment/covidinstructions.shtml</a:t>
            </a:r>
            <a:endParaRPr lang="en-US" sz="1800" dirty="0">
              <a:sym typeface="Arial"/>
            </a:endParaRPr>
          </a:p>
          <a:p>
            <a:pPr marL="0" lvl="0" indent="0" defTabSz="914400">
              <a:spcBef>
                <a:spcPts val="0"/>
              </a:spcBef>
              <a:spcAft>
                <a:spcPts val="0"/>
              </a:spcAft>
              <a:buSzPts val="1100"/>
              <a:buFont typeface="Calibri" panose="020F0502020204030204" pitchFamily="34" charset="0"/>
              <a:buNone/>
            </a:pPr>
            <a:endParaRPr lang="en-US" dirty="0">
              <a:sym typeface="Arial"/>
            </a:endParaRPr>
          </a:p>
          <a:p>
            <a:pPr marL="0" lvl="0" indent="0" defTabSz="914400">
              <a:spcBef>
                <a:spcPts val="0"/>
              </a:spcBef>
              <a:spcAft>
                <a:spcPts val="1600"/>
              </a:spcAft>
              <a:buFont typeface="Calibri" panose="020F0502020204030204" pitchFamily="34" charset="0"/>
              <a:buNone/>
            </a:pPr>
            <a:endParaRPr lang="en-US" dirty="0"/>
          </a:p>
        </p:txBody>
      </p:sp>
      <p:sp>
        <p:nvSpPr>
          <p:cNvPr id="85" name="Rectangle 84">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8"/>
        <p:cNvGrpSpPr/>
        <p:nvPr/>
      </p:nvGrpSpPr>
      <p:grpSpPr>
        <a:xfrm>
          <a:off x="0" y="0"/>
          <a:ext cx="0" cy="0"/>
          <a:chOff x="0" y="0"/>
          <a:chExt cx="0" cy="0"/>
        </a:xfrm>
      </p:grpSpPr>
      <p:sp>
        <p:nvSpPr>
          <p:cNvPr id="83" name="Rectangle 82">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7" name="Straight Connector 86">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9" name="Rectangle 88">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9" name="Google Shape;269;p48"/>
          <p:cNvSpPr txBox="1">
            <a:spLocks noGrp="1"/>
          </p:cNvSpPr>
          <p:nvPr>
            <p:ph type="title"/>
          </p:nvPr>
        </p:nvSpPr>
        <p:spPr>
          <a:xfrm>
            <a:off x="743199" y="214952"/>
            <a:ext cx="5063240" cy="683261"/>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400" spc="-50" dirty="0">
                <a:solidFill>
                  <a:schemeClr val="accent2"/>
                </a:solidFill>
              </a:rPr>
              <a:t>Earnings Information </a:t>
            </a:r>
          </a:p>
        </p:txBody>
      </p:sp>
      <p:sp>
        <p:nvSpPr>
          <p:cNvPr id="270" name="Google Shape;270;p48"/>
          <p:cNvSpPr txBox="1">
            <a:spLocks noGrp="1"/>
          </p:cNvSpPr>
          <p:nvPr>
            <p:ph type="body" idx="1"/>
          </p:nvPr>
        </p:nvSpPr>
        <p:spPr>
          <a:xfrm>
            <a:off x="125782" y="1303384"/>
            <a:ext cx="5822955" cy="3625160"/>
          </a:xfrm>
          <a:prstGeom prst="rect">
            <a:avLst/>
          </a:prstGeom>
        </p:spPr>
        <p:txBody>
          <a:bodyPr spcFirstLastPara="1" vert="horz" lIns="0" tIns="45720" rIns="0" bIns="45720" rtlCol="0" anchorCtr="0">
            <a:normAutofit/>
          </a:bodyPr>
          <a:lstStyle/>
          <a:p>
            <a:pPr marL="0" lvl="0" indent="0" defTabSz="914400">
              <a:spcBef>
                <a:spcPts val="0"/>
              </a:spcBef>
              <a:spcAft>
                <a:spcPts val="0"/>
              </a:spcAft>
              <a:buFont typeface="Calibri" panose="020F0502020204030204" pitchFamily="34" charset="0"/>
              <a:buNone/>
            </a:pPr>
            <a:r>
              <a:rPr lang="en-US" sz="2000" dirty="0">
                <a:sym typeface="Arial"/>
              </a:rPr>
              <a:t>It will ask you for your </a:t>
            </a:r>
          </a:p>
          <a:p>
            <a:pPr marL="0" lvl="0" indent="0" defTabSz="914400">
              <a:spcBef>
                <a:spcPts val="0"/>
              </a:spcBef>
              <a:spcAft>
                <a:spcPts val="0"/>
              </a:spcAft>
              <a:buFont typeface="Calibri" panose="020F0502020204030204" pitchFamily="34" charset="0"/>
              <a:buNone/>
            </a:pPr>
            <a:r>
              <a:rPr lang="en-US" sz="2000" dirty="0">
                <a:sym typeface="Arial"/>
              </a:rPr>
              <a:t>SSN, </a:t>
            </a:r>
          </a:p>
          <a:p>
            <a:pPr marL="0" lvl="0" indent="0" defTabSz="914400">
              <a:spcBef>
                <a:spcPts val="0"/>
              </a:spcBef>
              <a:spcAft>
                <a:spcPts val="0"/>
              </a:spcAft>
              <a:buFont typeface="Calibri" panose="020F0502020204030204" pitchFamily="34" charset="0"/>
              <a:buNone/>
            </a:pPr>
            <a:r>
              <a:rPr lang="en-US" sz="2000" dirty="0">
                <a:sym typeface="Arial"/>
              </a:rPr>
              <a:t>PIN, </a:t>
            </a:r>
          </a:p>
          <a:p>
            <a:pPr marL="0" lvl="0" indent="0" defTabSz="914400">
              <a:spcBef>
                <a:spcPts val="0"/>
              </a:spcBef>
              <a:spcAft>
                <a:spcPts val="0"/>
              </a:spcAft>
              <a:buFont typeface="Calibri" panose="020F0502020204030204" pitchFamily="34" charset="0"/>
              <a:buNone/>
            </a:pPr>
            <a:r>
              <a:rPr lang="en-US" sz="2000" dirty="0">
                <a:sym typeface="Arial"/>
              </a:rPr>
              <a:t>Earnings for the week you are claiming.</a:t>
            </a:r>
          </a:p>
          <a:p>
            <a:pPr marL="0" lvl="0" indent="0" defTabSz="914400">
              <a:spcBef>
                <a:spcPts val="0"/>
              </a:spcBef>
              <a:spcAft>
                <a:spcPts val="0"/>
              </a:spcAft>
              <a:buFont typeface="Calibri" panose="020F0502020204030204" pitchFamily="34" charset="0"/>
              <a:buNone/>
            </a:pPr>
            <a:r>
              <a:rPr lang="en-US" sz="2000" b="1" dirty="0">
                <a:sym typeface="Arial"/>
              </a:rPr>
              <a:t>Answer: </a:t>
            </a:r>
            <a:r>
              <a:rPr lang="en-US" sz="2000" b="1" i="1" dirty="0">
                <a:sym typeface="Arial"/>
              </a:rPr>
              <a:t>You’re not getting any pay during that week.</a:t>
            </a:r>
          </a:p>
          <a:p>
            <a:pPr marL="0" lvl="0" indent="0" defTabSz="914400">
              <a:spcBef>
                <a:spcPts val="0"/>
              </a:spcBef>
              <a:spcAft>
                <a:spcPts val="0"/>
              </a:spcAft>
              <a:buFont typeface="Calibri" panose="020F0502020204030204" pitchFamily="34" charset="0"/>
              <a:buNone/>
            </a:pPr>
            <a:endParaRPr lang="en-US" sz="2000" b="1" i="1" dirty="0">
              <a:sym typeface="Arial"/>
            </a:endParaRPr>
          </a:p>
          <a:p>
            <a:pPr marL="0" lvl="0" indent="0" defTabSz="914400">
              <a:spcBef>
                <a:spcPts val="0"/>
              </a:spcBef>
              <a:spcAft>
                <a:spcPts val="0"/>
              </a:spcAft>
              <a:buFont typeface="Calibri" panose="020F0502020204030204" pitchFamily="34" charset="0"/>
              <a:buNone/>
            </a:pPr>
            <a:r>
              <a:rPr lang="en-US" sz="2000" b="1" i="1" dirty="0">
                <a:sym typeface="Arial"/>
              </a:rPr>
              <a:t>IF</a:t>
            </a:r>
            <a:r>
              <a:rPr lang="en-US" sz="2000" dirty="0">
                <a:sym typeface="Arial"/>
              </a:rPr>
              <a:t> they ask for your “hourly rate” </a:t>
            </a:r>
          </a:p>
          <a:p>
            <a:pPr marL="0" lvl="0" indent="0" defTabSz="914400">
              <a:spcBef>
                <a:spcPts val="0"/>
              </a:spcBef>
              <a:spcAft>
                <a:spcPts val="0"/>
              </a:spcAft>
              <a:buFont typeface="Calibri" panose="020F0502020204030204" pitchFamily="34" charset="0"/>
              <a:buNone/>
            </a:pPr>
            <a:r>
              <a:rPr lang="en-US" sz="2000" dirty="0">
                <a:sym typeface="Arial"/>
              </a:rPr>
              <a:t>we are paid for seventy hours in a regular pay period, so </a:t>
            </a:r>
          </a:p>
          <a:p>
            <a:pPr marL="0" lvl="0" indent="0" defTabSz="914400">
              <a:spcBef>
                <a:spcPts val="0"/>
              </a:spcBef>
              <a:spcAft>
                <a:spcPts val="0"/>
              </a:spcAft>
              <a:buFont typeface="Calibri" panose="020F0502020204030204" pitchFamily="34" charset="0"/>
              <a:buNone/>
            </a:pPr>
            <a:r>
              <a:rPr lang="en-US" sz="2000" dirty="0">
                <a:sym typeface="Arial"/>
              </a:rPr>
              <a:t>	if you took bi-weekly gross, (base salary) AND</a:t>
            </a:r>
          </a:p>
          <a:p>
            <a:pPr marL="0" lvl="0" indent="0" defTabSz="914400">
              <a:spcBef>
                <a:spcPts val="0"/>
              </a:spcBef>
              <a:spcAft>
                <a:spcPts val="0"/>
              </a:spcAft>
              <a:buFont typeface="Calibri" panose="020F0502020204030204" pitchFamily="34" charset="0"/>
              <a:buNone/>
            </a:pPr>
            <a:r>
              <a:rPr lang="en-US" sz="2000" dirty="0">
                <a:sym typeface="Arial"/>
              </a:rPr>
              <a:t>	Divide that number by seventy you should get 	your hourly rate. </a:t>
            </a:r>
          </a:p>
        </p:txBody>
      </p:sp>
      <p:sp>
        <p:nvSpPr>
          <p:cNvPr id="91" name="Rectangle 90">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Rectangle 92">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9"/>
          <p:cNvSpPr txBox="1">
            <a:spLocks noGrp="1"/>
          </p:cNvSpPr>
          <p:nvPr>
            <p:ph type="title"/>
          </p:nvPr>
        </p:nvSpPr>
        <p:spPr>
          <a:xfrm>
            <a:off x="311700" y="178025"/>
            <a:ext cx="8520600" cy="6554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Timing (cont.)</a:t>
            </a:r>
            <a:endParaRPr dirty="0"/>
          </a:p>
        </p:txBody>
      </p:sp>
      <p:sp>
        <p:nvSpPr>
          <p:cNvPr id="276" name="Google Shape;276;p49"/>
          <p:cNvSpPr txBox="1">
            <a:spLocks noGrp="1"/>
          </p:cNvSpPr>
          <p:nvPr>
            <p:ph type="body" idx="1"/>
          </p:nvPr>
        </p:nvSpPr>
        <p:spPr>
          <a:xfrm>
            <a:off x="170325" y="1602222"/>
            <a:ext cx="8661900" cy="29940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50" dirty="0">
                <a:latin typeface="Arial"/>
                <a:ea typeface="Arial"/>
                <a:cs typeface="Arial"/>
                <a:sym typeface="Arial"/>
              </a:rPr>
              <a:t>How long will it be between when I apply and when I will be able to certify for benefits?</a:t>
            </a:r>
            <a:endParaRPr sz="155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550" b="1" dirty="0">
                <a:solidFill>
                  <a:srgbClr val="2C3136"/>
                </a:solidFill>
                <a:latin typeface="Arial"/>
                <a:ea typeface="Arial"/>
                <a:cs typeface="Arial"/>
                <a:sym typeface="Arial"/>
              </a:rPr>
              <a:t>Answer: </a:t>
            </a:r>
            <a:r>
              <a:rPr lang="en" sz="1550" b="1" i="1" dirty="0">
                <a:solidFill>
                  <a:srgbClr val="2C3136"/>
                </a:solidFill>
                <a:latin typeface="Arial"/>
                <a:ea typeface="Arial"/>
                <a:cs typeface="Arial"/>
                <a:sym typeface="Arial"/>
              </a:rPr>
              <a:t>Your claim is dated the Sunday of the week in which you filed your </a:t>
            </a:r>
            <a:r>
              <a:rPr lang="en" sz="1550" b="1" i="1" dirty="0">
                <a:solidFill>
                  <a:srgbClr val="0079CD"/>
                </a:solidFill>
                <a:latin typeface="Arial"/>
                <a:ea typeface="Arial"/>
                <a:cs typeface="Arial"/>
                <a:sym typeface="Arial"/>
              </a:rPr>
              <a:t>initial (first) claim</a:t>
            </a:r>
            <a:r>
              <a:rPr lang="en" sz="1550" b="1" i="1" dirty="0">
                <a:solidFill>
                  <a:srgbClr val="2C3136"/>
                </a:solidFill>
                <a:latin typeface="Arial"/>
                <a:ea typeface="Arial"/>
                <a:cs typeface="Arial"/>
                <a:sym typeface="Arial"/>
              </a:rPr>
              <a:t>.</a:t>
            </a:r>
          </a:p>
          <a:p>
            <a:pPr marL="0" lvl="0" indent="0" algn="l" rtl="0">
              <a:spcBef>
                <a:spcPts val="0"/>
              </a:spcBef>
              <a:spcAft>
                <a:spcPts val="0"/>
              </a:spcAft>
              <a:buClr>
                <a:schemeClr val="dk1"/>
              </a:buClr>
              <a:buSzPts val="1100"/>
              <a:buFont typeface="Arial"/>
              <a:buNone/>
            </a:pPr>
            <a:endParaRPr sz="1550" b="1" i="1" dirty="0">
              <a:solidFill>
                <a:srgbClr val="2C3136"/>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850" dirty="0">
                <a:latin typeface="Arial"/>
                <a:ea typeface="Arial"/>
                <a:cs typeface="Arial"/>
                <a:sym typeface="Arial"/>
              </a:rPr>
              <a:t>How do you know when to certify?</a:t>
            </a:r>
            <a:endParaRPr sz="1850" dirty="0">
              <a:latin typeface="Arial"/>
              <a:ea typeface="Arial"/>
              <a:cs typeface="Arial"/>
              <a:sym typeface="Arial"/>
            </a:endParaRPr>
          </a:p>
          <a:p>
            <a:pPr marL="0" lvl="0" indent="0" algn="l" rtl="0">
              <a:spcBef>
                <a:spcPts val="0"/>
              </a:spcBef>
              <a:spcAft>
                <a:spcPts val="0"/>
              </a:spcAft>
              <a:buNone/>
            </a:pPr>
            <a:r>
              <a:rPr lang="en" sz="1550" b="1" dirty="0">
                <a:latin typeface="Arial"/>
                <a:ea typeface="Arial"/>
                <a:cs typeface="Arial"/>
                <a:sym typeface="Arial"/>
              </a:rPr>
              <a:t>Answer:</a:t>
            </a:r>
            <a:r>
              <a:rPr lang="en" sz="1550" dirty="0">
                <a:latin typeface="Arial"/>
                <a:ea typeface="Arial"/>
                <a:cs typeface="Arial"/>
                <a:sym typeface="Arial"/>
              </a:rPr>
              <a:t> </a:t>
            </a:r>
            <a:r>
              <a:rPr lang="en" sz="1550" b="1" i="1" dirty="0">
                <a:latin typeface="Arial"/>
                <a:ea typeface="Arial"/>
                <a:cs typeface="Arial"/>
                <a:sym typeface="Arial"/>
              </a:rPr>
              <a:t>You will receive instructions in the mail after the claim is filed. If you filed online, you should (though you can check the status in your account online if you don’t get it) receive an email once your claim has been entered. </a:t>
            </a:r>
            <a:endParaRPr sz="1550" b="1" i="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550" b="1" i="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550" b="1" i="1" dirty="0">
                <a:latin typeface="Arial"/>
                <a:ea typeface="Arial"/>
                <a:cs typeface="Arial"/>
                <a:sym typeface="Arial"/>
              </a:rPr>
              <a:t>If your claim is determined eligible for benefits, you will be able to certify online during the next block of time assigned to your Social Security number.</a:t>
            </a:r>
            <a:endParaRPr sz="1550" b="1" i="1"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p:nvSpPr>
          <p:cNvPr id="79" name="Rectangle 78">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3" name="Straight Connector 82">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5" name="Rectangle 84">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Google Shape;74;p15"/>
          <p:cNvSpPr txBox="1">
            <a:spLocks noGrp="1"/>
          </p:cNvSpPr>
          <p:nvPr>
            <p:ph type="title"/>
          </p:nvPr>
        </p:nvSpPr>
        <p:spPr>
          <a:xfrm>
            <a:off x="822960" y="569214"/>
            <a:ext cx="7543800" cy="2919126"/>
          </a:xfrm>
          <a:prstGeom prst="rect">
            <a:avLst/>
          </a:prstGeom>
        </p:spPr>
        <p:txBody>
          <a:bodyPr spcFirstLastPara="1" vert="horz" lIns="91440" tIns="45720" rIns="91440" bIns="45720" rtlCol="0" anchor="b" anchorCtr="0">
            <a:normAutofit/>
          </a:bodyPr>
          <a:lstStyle/>
          <a:p>
            <a:pPr marL="0" lvl="0" indent="0" algn="l" defTabSz="914400">
              <a:spcBef>
                <a:spcPct val="0"/>
              </a:spcBef>
              <a:spcAft>
                <a:spcPts val="0"/>
              </a:spcAft>
            </a:pPr>
            <a:r>
              <a:rPr lang="en-US" sz="6800" spc="-50">
                <a:solidFill>
                  <a:schemeClr val="tx1">
                    <a:lumMod val="85000"/>
                    <a:lumOff val="15000"/>
                  </a:schemeClr>
                </a:solidFill>
              </a:rPr>
              <a:t>Phase One: Some Background Context</a:t>
            </a:r>
          </a:p>
        </p:txBody>
      </p:sp>
      <p:sp>
        <p:nvSpPr>
          <p:cNvPr id="87" name="Rectangle 86">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0"/>
          <p:cNvSpPr txBox="1">
            <a:spLocks noGrp="1"/>
          </p:cNvSpPr>
          <p:nvPr>
            <p:ph type="title"/>
          </p:nvPr>
        </p:nvSpPr>
        <p:spPr>
          <a:xfrm>
            <a:off x="311700" y="170325"/>
            <a:ext cx="8520600" cy="76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Timing (Cont.)</a:t>
            </a:r>
            <a:endParaRPr/>
          </a:p>
        </p:txBody>
      </p:sp>
      <p:sp>
        <p:nvSpPr>
          <p:cNvPr id="282" name="Google Shape;282;p50"/>
          <p:cNvSpPr txBox="1">
            <a:spLocks noGrp="1"/>
          </p:cNvSpPr>
          <p:nvPr>
            <p:ph type="body" idx="1"/>
          </p:nvPr>
        </p:nvSpPr>
        <p:spPr>
          <a:xfrm>
            <a:off x="202301" y="1464658"/>
            <a:ext cx="8755581" cy="316398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50" dirty="0">
                <a:latin typeface="Arial"/>
                <a:ea typeface="Arial"/>
                <a:cs typeface="Arial"/>
                <a:sym typeface="Arial"/>
              </a:rPr>
              <a:t>How do I find the day and time when I can certify?</a:t>
            </a:r>
            <a:endParaRPr sz="2050" dirty="0">
              <a:latin typeface="Arial"/>
              <a:ea typeface="Arial"/>
              <a:cs typeface="Arial"/>
              <a:sym typeface="Arial"/>
            </a:endParaRPr>
          </a:p>
          <a:p>
            <a:pPr marL="0" lvl="0" indent="0" algn="l" rtl="0">
              <a:spcBef>
                <a:spcPts val="0"/>
              </a:spcBef>
              <a:spcAft>
                <a:spcPts val="0"/>
              </a:spcAft>
              <a:buNone/>
            </a:pPr>
            <a:r>
              <a:rPr lang="en" sz="1750" b="1" dirty="0">
                <a:latin typeface="Arial"/>
                <a:ea typeface="Arial"/>
                <a:cs typeface="Arial"/>
                <a:sym typeface="Arial"/>
              </a:rPr>
              <a:t>Answer: </a:t>
            </a:r>
            <a:r>
              <a:rPr lang="en" sz="1750" b="1" i="1" dirty="0">
                <a:latin typeface="Arial"/>
                <a:ea typeface="Arial"/>
                <a:cs typeface="Arial"/>
                <a:sym typeface="Arial"/>
              </a:rPr>
              <a:t>Check the schedule. The schedule is subject to change weekly so make sure to check regularly to be aware of when you can claim your benefits.</a:t>
            </a:r>
            <a:endParaRPr sz="1750" b="1" i="1" dirty="0">
              <a:latin typeface="Arial"/>
              <a:ea typeface="Arial"/>
              <a:cs typeface="Arial"/>
              <a:sym typeface="Arial"/>
            </a:endParaRPr>
          </a:p>
          <a:p>
            <a:pPr marL="0" lvl="0" indent="0" algn="l" rtl="0">
              <a:spcBef>
                <a:spcPts val="0"/>
              </a:spcBef>
              <a:spcAft>
                <a:spcPts val="0"/>
              </a:spcAft>
              <a:buNone/>
            </a:pPr>
            <a:endParaRPr sz="1750" b="1" i="1" dirty="0">
              <a:latin typeface="Arial"/>
              <a:ea typeface="Arial"/>
              <a:cs typeface="Arial"/>
              <a:sym typeface="Arial"/>
            </a:endParaRPr>
          </a:p>
          <a:p>
            <a:pPr marL="0" lvl="0" indent="0" algn="l" rtl="0">
              <a:spcBef>
                <a:spcPts val="0"/>
              </a:spcBef>
              <a:spcAft>
                <a:spcPts val="0"/>
              </a:spcAft>
              <a:buNone/>
            </a:pPr>
            <a:r>
              <a:rPr lang="en" sz="1750" b="1" i="1" dirty="0">
                <a:latin typeface="Arial"/>
                <a:ea typeface="Arial"/>
                <a:cs typeface="Arial"/>
                <a:sym typeface="Arial"/>
              </a:rPr>
              <a:t>See when your Social Security number is scheduled to certify for benefits for the current week:</a:t>
            </a:r>
            <a:endParaRPr sz="1750" b="1" i="1" dirty="0">
              <a:latin typeface="Arial"/>
              <a:ea typeface="Arial"/>
              <a:cs typeface="Arial"/>
              <a:sym typeface="Arial"/>
            </a:endParaRPr>
          </a:p>
          <a:p>
            <a:pPr marL="0" lvl="0" indent="0" algn="l" rtl="0">
              <a:spcBef>
                <a:spcPts val="0"/>
              </a:spcBef>
              <a:spcAft>
                <a:spcPts val="0"/>
              </a:spcAft>
              <a:buNone/>
            </a:pPr>
            <a:r>
              <a:rPr lang="en" sz="1750" b="1" i="1" dirty="0">
                <a:solidFill>
                  <a:srgbClr val="0079CD"/>
                </a:solidFill>
                <a:latin typeface="Arial"/>
                <a:ea typeface="Arial"/>
                <a:cs typeface="Arial"/>
                <a:sym typeface="Arial"/>
              </a:rPr>
              <a:t>https://myunemployment.nj.gov/labor/myunemployment/schedule.shtml</a:t>
            </a:r>
            <a:r>
              <a:rPr lang="en" sz="1750" b="1" i="1" dirty="0">
                <a:latin typeface="Arial"/>
                <a:ea typeface="Arial"/>
                <a:cs typeface="Arial"/>
                <a:sym typeface="Arial"/>
              </a:rPr>
              <a:t>. </a:t>
            </a:r>
            <a:endParaRPr sz="1750" b="1" i="1" dirty="0">
              <a:latin typeface="Arial"/>
              <a:ea typeface="Arial"/>
              <a:cs typeface="Arial"/>
              <a:sym typeface="Arial"/>
            </a:endParaRPr>
          </a:p>
          <a:p>
            <a:pPr marL="0" lvl="0" indent="0" algn="l" rtl="0">
              <a:spcBef>
                <a:spcPts val="0"/>
              </a:spcBef>
              <a:spcAft>
                <a:spcPts val="0"/>
              </a:spcAft>
              <a:buNone/>
            </a:pPr>
            <a:r>
              <a:rPr lang="en" sz="1750" b="1" i="1" dirty="0">
                <a:latin typeface="Arial"/>
                <a:ea typeface="Arial"/>
                <a:cs typeface="Arial"/>
                <a:sym typeface="Arial"/>
              </a:rPr>
              <a:t>When it is your time to certify, log-in to the online application and answer the required questions. You will have 30 minutes, but it’s very quick</a:t>
            </a:r>
            <a:endParaRPr sz="1750" b="1" i="1" dirty="0">
              <a:latin typeface="Arial"/>
              <a:ea typeface="Arial"/>
              <a:cs typeface="Arial"/>
              <a:sym typeface="Arial"/>
            </a:endParaRPr>
          </a:p>
          <a:p>
            <a:pPr marL="0" lvl="0" indent="0" algn="l" rtl="0">
              <a:spcBef>
                <a:spcPts val="0"/>
              </a:spcBef>
              <a:spcAft>
                <a:spcPts val="0"/>
              </a:spcAft>
              <a:buNone/>
            </a:pPr>
            <a:endParaRPr sz="1750" b="1" i="1" dirty="0">
              <a:latin typeface="Arial"/>
              <a:ea typeface="Arial"/>
              <a:cs typeface="Arial"/>
              <a:sym typeface="Arial"/>
            </a:endParaRPr>
          </a:p>
          <a:p>
            <a:pPr marL="0" lvl="0" indent="0" algn="l" rtl="0">
              <a:spcBef>
                <a:spcPts val="0"/>
              </a:spcBef>
              <a:spcAft>
                <a:spcPts val="0"/>
              </a:spcAft>
              <a:buNone/>
            </a:pPr>
            <a:r>
              <a:rPr lang="en" sz="1750" b="1" dirty="0">
                <a:latin typeface="Arial"/>
                <a:ea typeface="Arial"/>
                <a:cs typeface="Arial"/>
                <a:sym typeface="Arial"/>
              </a:rPr>
              <a:t>There are “catch up” dates if you happen to miss your time, but it’s all based on the last four digits of your SSN</a:t>
            </a:r>
            <a:endParaRPr sz="1750" b="1" dirty="0">
              <a:latin typeface="Arial"/>
              <a:ea typeface="Arial"/>
              <a:cs typeface="Arial"/>
              <a:sym typeface="Arial"/>
            </a:endParaRPr>
          </a:p>
          <a:p>
            <a:pPr marL="0" lvl="0" indent="0" algn="l" rtl="0">
              <a:spcBef>
                <a:spcPts val="0"/>
              </a:spcBef>
              <a:spcAft>
                <a:spcPts val="0"/>
              </a:spcAft>
              <a:buNone/>
            </a:pPr>
            <a:endParaRPr sz="1750" b="1" i="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750" b="1" i="1" dirty="0">
              <a:latin typeface="Arial"/>
              <a:ea typeface="Arial"/>
              <a:cs typeface="Arial"/>
              <a:sym typeface="Arial"/>
            </a:endParaRPr>
          </a:p>
          <a:p>
            <a:pPr marL="0" lvl="0" indent="0" algn="l" rtl="0">
              <a:spcBef>
                <a:spcPts val="0"/>
              </a:spcBef>
              <a:spcAft>
                <a:spcPts val="1600"/>
              </a:spcAft>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759BF-148A-41B2-B838-C57D4514F31A}"/>
              </a:ext>
            </a:extLst>
          </p:cNvPr>
          <p:cNvSpPr>
            <a:spLocks noGrp="1"/>
          </p:cNvSpPr>
          <p:nvPr>
            <p:ph type="title"/>
          </p:nvPr>
        </p:nvSpPr>
        <p:spPr>
          <a:xfrm>
            <a:off x="3886200" y="476209"/>
            <a:ext cx="4776107" cy="1088068"/>
          </a:xfrm>
        </p:spPr>
        <p:txBody>
          <a:bodyPr>
            <a:normAutofit/>
          </a:bodyPr>
          <a:lstStyle/>
          <a:p>
            <a:r>
              <a:rPr lang="en-US" dirty="0"/>
              <a:t>Q &amp; A Section</a:t>
            </a:r>
          </a:p>
        </p:txBody>
      </p:sp>
      <p:pic>
        <p:nvPicPr>
          <p:cNvPr id="6" name="Picture 5">
            <a:extLst>
              <a:ext uri="{FF2B5EF4-FFF2-40B4-BE49-F238E27FC236}">
                <a16:creationId xmlns:a16="http://schemas.microsoft.com/office/drawing/2014/main" id="{52AD5823-DF38-4FD9-8FDA-521DD2216771}"/>
              </a:ext>
            </a:extLst>
          </p:cNvPr>
          <p:cNvPicPr>
            <a:picLocks noChangeAspect="1"/>
          </p:cNvPicPr>
          <p:nvPr/>
        </p:nvPicPr>
        <p:blipFill rotWithShape="1">
          <a:blip r:embed="rId2"/>
          <a:srcRect l="44592" r="4597" b="-2"/>
          <a:stretch/>
        </p:blipFill>
        <p:spPr>
          <a:xfrm>
            <a:off x="20" y="-9096"/>
            <a:ext cx="3490702" cy="5152595"/>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1564277"/>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1AFB6FF-AB38-4D91-B246-752B5CF4E036}"/>
              </a:ext>
            </a:extLst>
          </p:cNvPr>
          <p:cNvSpPr>
            <a:spLocks noGrp="1"/>
          </p:cNvSpPr>
          <p:nvPr>
            <p:ph idx="1"/>
          </p:nvPr>
        </p:nvSpPr>
        <p:spPr>
          <a:xfrm>
            <a:off x="3886200" y="1649185"/>
            <a:ext cx="4776107" cy="3110645"/>
          </a:xfrm>
        </p:spPr>
        <p:txBody>
          <a:bodyPr>
            <a:noAutofit/>
          </a:bodyPr>
          <a:lstStyle/>
          <a:p>
            <a:r>
              <a:rPr lang="en-US" sz="2800" dirty="0"/>
              <a:t>The following are some questions that were sent to us in the Q&amp;A section of the webinar or the “Chat” area</a:t>
            </a:r>
          </a:p>
          <a:p>
            <a:r>
              <a:rPr lang="en-US" sz="2800" dirty="0"/>
              <a:t>We have done our best to answer them but there may be one or two we still need to learn</a:t>
            </a:r>
          </a:p>
        </p:txBody>
      </p:sp>
    </p:spTree>
    <p:extLst>
      <p:ext uri="{BB962C8B-B14F-4D97-AF65-F5344CB8AC3E}">
        <p14:creationId xmlns:p14="http://schemas.microsoft.com/office/powerpoint/2010/main" val="693668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54D202-589F-4993-87D6-E77C9372367A}"/>
              </a:ext>
            </a:extLst>
          </p:cNvPr>
          <p:cNvSpPr>
            <a:spLocks noGrp="1"/>
          </p:cNvSpPr>
          <p:nvPr>
            <p:ph type="title"/>
          </p:nvPr>
        </p:nvSpPr>
        <p:spPr>
          <a:xfrm>
            <a:off x="723772" y="722997"/>
            <a:ext cx="2441018" cy="3703771"/>
          </a:xfrm>
        </p:spPr>
        <p:txBody>
          <a:bodyPr anchor="ctr">
            <a:normAutofit/>
          </a:bodyPr>
          <a:lstStyle/>
          <a:p>
            <a:pPr algn="r"/>
            <a:r>
              <a:rPr lang="en-US" sz="3300" dirty="0"/>
              <a:t>Claiming dependents and W-4</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1543049"/>
            <a:ext cx="0" cy="2057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AD00EE-3C8D-4B04-892C-D547239FCE7D}"/>
              </a:ext>
            </a:extLst>
          </p:cNvPr>
          <p:cNvSpPr>
            <a:spLocks noGrp="1"/>
          </p:cNvSpPr>
          <p:nvPr>
            <p:ph idx="1"/>
          </p:nvPr>
        </p:nvSpPr>
        <p:spPr>
          <a:xfrm>
            <a:off x="3851161" y="523512"/>
            <a:ext cx="4720461" cy="4264874"/>
          </a:xfrm>
        </p:spPr>
        <p:txBody>
          <a:bodyPr anchor="ctr">
            <a:normAutofit/>
          </a:bodyPr>
          <a:lstStyle/>
          <a:p>
            <a:pPr fontAlgn="base"/>
            <a:r>
              <a:rPr lang="en-US" sz="1200" dirty="0"/>
              <a:t>Can you claim a dependent even if no dependent was claimed on W-4? Who is a dependent? And can you explain the dependency benefits?</a:t>
            </a:r>
          </a:p>
          <a:p>
            <a:br>
              <a:rPr lang="en-US" sz="1200" dirty="0"/>
            </a:br>
            <a:r>
              <a:rPr lang="en-US" sz="1200" i="1" dirty="0"/>
              <a:t>Yes, you can. </a:t>
            </a:r>
            <a:endParaRPr lang="en-US" sz="1200" dirty="0"/>
          </a:p>
          <a:p>
            <a:br>
              <a:rPr lang="en-US" sz="1200" dirty="0"/>
            </a:br>
            <a:r>
              <a:rPr lang="en-US" sz="1200" i="1" dirty="0"/>
              <a:t>Additionally, a dependent “is defined as an unemployed spouse/civil union partner or an unemployed, unmarried child (including stepchild or legally adopted child) under the age of 19 (or 22 if the child is attending school full-time).”</a:t>
            </a:r>
            <a:endParaRPr lang="en-US" sz="1200" dirty="0"/>
          </a:p>
          <a:p>
            <a:br>
              <a:rPr lang="en-US" sz="1200" dirty="0"/>
            </a:br>
            <a:r>
              <a:rPr lang="en-US" sz="1200" i="1" dirty="0"/>
              <a:t>And from the website: “Dependency Benefits are equal to 7 percent of your weekly benefit rate for the first dependent, and 4 percent for each of the next two dependents. The maximum amount of Dependency Benefits you can collect is 15 percent of your weekly benefit rate for three dependents. Dependency Benefits will only increase your weekly benefit rate up to the maximum weekly benefit rate, as no claimant can receive more than the maximum weekly benefit rate.”</a:t>
            </a:r>
            <a:endParaRPr lang="en-US" sz="1200" dirty="0"/>
          </a:p>
          <a:p>
            <a:br>
              <a:rPr lang="en-US" sz="1200" dirty="0"/>
            </a:br>
            <a:r>
              <a:rPr lang="en-US" sz="1200" i="1" dirty="0"/>
              <a:t>Additional details about the “Dependency benefits” are located here: </a:t>
            </a:r>
            <a:r>
              <a:rPr lang="en-US" sz="1200" i="1" u="sng" dirty="0">
                <a:hlinkClick r:id="rId2"/>
              </a:rPr>
              <a:t>https://myunemployment.nj.gov/labor/myunemployment/before/about/howtoapply/dependencybenefits.shtml</a:t>
            </a:r>
            <a:endParaRPr lang="en-US" sz="1200" dirty="0"/>
          </a:p>
        </p:txBody>
      </p:sp>
    </p:spTree>
    <p:extLst>
      <p:ext uri="{BB962C8B-B14F-4D97-AF65-F5344CB8AC3E}">
        <p14:creationId xmlns:p14="http://schemas.microsoft.com/office/powerpoint/2010/main" val="116814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F5732-25D4-4467-A33D-E07D4EDC15ED}"/>
              </a:ext>
            </a:extLst>
          </p:cNvPr>
          <p:cNvSpPr>
            <a:spLocks noGrp="1"/>
          </p:cNvSpPr>
          <p:nvPr>
            <p:ph type="title"/>
          </p:nvPr>
        </p:nvSpPr>
        <p:spPr>
          <a:xfrm>
            <a:off x="3886200" y="476209"/>
            <a:ext cx="4776107" cy="1088068"/>
          </a:xfrm>
        </p:spPr>
        <p:txBody>
          <a:bodyPr>
            <a:normAutofit/>
          </a:bodyPr>
          <a:lstStyle/>
          <a:p>
            <a:r>
              <a:rPr lang="en-US" dirty="0"/>
              <a:t>10 or 12 Month Salary?</a:t>
            </a:r>
          </a:p>
        </p:txBody>
      </p:sp>
      <p:pic>
        <p:nvPicPr>
          <p:cNvPr id="5" name="Picture 4">
            <a:extLst>
              <a:ext uri="{FF2B5EF4-FFF2-40B4-BE49-F238E27FC236}">
                <a16:creationId xmlns:a16="http://schemas.microsoft.com/office/drawing/2014/main" id="{0621F809-837B-4174-AAC7-72C807ADFDAB}"/>
              </a:ext>
            </a:extLst>
          </p:cNvPr>
          <p:cNvPicPr>
            <a:picLocks noChangeAspect="1"/>
          </p:cNvPicPr>
          <p:nvPr/>
        </p:nvPicPr>
        <p:blipFill rotWithShape="1">
          <a:blip r:embed="rId2"/>
          <a:srcRect l="29359" r="25420" b="-1"/>
          <a:stretch/>
        </p:blipFill>
        <p:spPr>
          <a:xfrm>
            <a:off x="20" y="-9096"/>
            <a:ext cx="3490702" cy="5152595"/>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1564277"/>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135592-6167-4B20-B034-602F869EC944}"/>
              </a:ext>
            </a:extLst>
          </p:cNvPr>
          <p:cNvSpPr>
            <a:spLocks noGrp="1"/>
          </p:cNvSpPr>
          <p:nvPr>
            <p:ph idx="1"/>
          </p:nvPr>
        </p:nvSpPr>
        <p:spPr>
          <a:xfrm>
            <a:off x="3886200" y="1649185"/>
            <a:ext cx="4776107" cy="3101552"/>
          </a:xfrm>
        </p:spPr>
        <p:txBody>
          <a:bodyPr>
            <a:normAutofit fontScale="92500" lnSpcReduction="10000"/>
          </a:bodyPr>
          <a:lstStyle/>
          <a:p>
            <a:pPr fontAlgn="base"/>
            <a:r>
              <a:rPr lang="en-US" sz="1800" dirty="0"/>
              <a:t>Is weekly wage based on 10 months or 12 months?</a:t>
            </a:r>
          </a:p>
          <a:p>
            <a:br>
              <a:rPr lang="en-US" sz="1800" dirty="0"/>
            </a:br>
            <a:r>
              <a:rPr lang="en-US" sz="1800" i="1" dirty="0"/>
              <a:t>Technically, for faculty it’s based on 10 months; however, if you’re someone who spreads out your paychecks over 12 months, you will need to look at the amount of pay that is deferred (it appears directly on your paystub) each week to add to that particular week. </a:t>
            </a:r>
          </a:p>
          <a:p>
            <a:r>
              <a:rPr lang="en-US" sz="1800" i="1" dirty="0"/>
              <a:t>Again, we believe the software should populate the wages part of your application without you having to calculate all this. We will continue to investigate</a:t>
            </a:r>
            <a:br>
              <a:rPr lang="en-US" dirty="0"/>
            </a:br>
            <a:endParaRPr lang="en-US" dirty="0"/>
          </a:p>
        </p:txBody>
      </p:sp>
    </p:spTree>
    <p:extLst>
      <p:ext uri="{BB962C8B-B14F-4D97-AF65-F5344CB8AC3E}">
        <p14:creationId xmlns:p14="http://schemas.microsoft.com/office/powerpoint/2010/main" val="3093280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7D6D9D-B383-47B7-847F-04ACA838735C}"/>
              </a:ext>
            </a:extLst>
          </p:cNvPr>
          <p:cNvSpPr>
            <a:spLocks noGrp="1"/>
          </p:cNvSpPr>
          <p:nvPr>
            <p:ph type="title"/>
          </p:nvPr>
        </p:nvSpPr>
        <p:spPr>
          <a:xfrm>
            <a:off x="800100" y="3939702"/>
            <a:ext cx="7543800" cy="771536"/>
          </a:xfrm>
        </p:spPr>
        <p:txBody>
          <a:bodyPr anchor="ctr">
            <a:normAutofit/>
          </a:bodyPr>
          <a:lstStyle/>
          <a:p>
            <a:pPr algn="ctr"/>
            <a:r>
              <a:rPr lang="en-US">
                <a:solidFill>
                  <a:srgbClr val="FFFFFF"/>
                </a:solidFill>
              </a:rPr>
              <a:t>My single day choice</a:t>
            </a:r>
          </a:p>
        </p:txBody>
      </p:sp>
      <p:sp>
        <p:nvSpPr>
          <p:cNvPr id="3" name="Content Placeholder 2">
            <a:extLst>
              <a:ext uri="{FF2B5EF4-FFF2-40B4-BE49-F238E27FC236}">
                <a16:creationId xmlns:a16="http://schemas.microsoft.com/office/drawing/2014/main" id="{E19E2DD4-ECA5-445C-8BB3-46C22A1AA7F2}"/>
              </a:ext>
            </a:extLst>
          </p:cNvPr>
          <p:cNvSpPr>
            <a:spLocks noGrp="1"/>
          </p:cNvSpPr>
          <p:nvPr>
            <p:ph idx="1"/>
          </p:nvPr>
        </p:nvSpPr>
        <p:spPr>
          <a:xfrm>
            <a:off x="251285" y="815008"/>
            <a:ext cx="8271481" cy="2603600"/>
          </a:xfrm>
        </p:spPr>
        <p:txBody>
          <a:bodyPr>
            <a:normAutofit/>
          </a:bodyPr>
          <a:lstStyle/>
          <a:p>
            <a:pPr fontAlgn="base"/>
            <a:r>
              <a:rPr lang="en-US" sz="2400" dirty="0"/>
              <a:t>One of my single days is the week following a 5-day furlough period. Can I include that in my request?</a:t>
            </a:r>
          </a:p>
          <a:p>
            <a:br>
              <a:rPr lang="en-US" sz="2400" dirty="0"/>
            </a:br>
            <a:r>
              <a:rPr lang="en-US" sz="2400" i="1" dirty="0"/>
              <a:t>Typically the answer is no, especially if the single day is one you selected. Only days issued to you by the University are eligible for unemployment. The unemployment week runs Sunday-Saturday and you cannot claim a single day.</a:t>
            </a:r>
            <a:endParaRPr lang="en-US" sz="2400" dirty="0"/>
          </a:p>
        </p:txBody>
      </p:sp>
      <p:sp>
        <p:nvSpPr>
          <p:cNvPr id="12" name="Rectangle 11">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6394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D38C2-1141-42B7-952E-5E1774018800}"/>
              </a:ext>
            </a:extLst>
          </p:cNvPr>
          <p:cNvSpPr>
            <a:spLocks noGrp="1"/>
          </p:cNvSpPr>
          <p:nvPr>
            <p:ph type="title"/>
          </p:nvPr>
        </p:nvSpPr>
        <p:spPr>
          <a:xfrm>
            <a:off x="3886200" y="476209"/>
            <a:ext cx="4776107" cy="1088068"/>
          </a:xfrm>
        </p:spPr>
        <p:txBody>
          <a:bodyPr>
            <a:normAutofit/>
          </a:bodyPr>
          <a:lstStyle/>
          <a:p>
            <a:r>
              <a:rPr lang="en-US" dirty="0"/>
              <a:t>Create an account now or later?</a:t>
            </a:r>
          </a:p>
        </p:txBody>
      </p:sp>
      <p:pic>
        <p:nvPicPr>
          <p:cNvPr id="5" name="Picture 4">
            <a:extLst>
              <a:ext uri="{FF2B5EF4-FFF2-40B4-BE49-F238E27FC236}">
                <a16:creationId xmlns:a16="http://schemas.microsoft.com/office/drawing/2014/main" id="{ACBF2282-862E-44AA-8A46-65784F673571}"/>
              </a:ext>
            </a:extLst>
          </p:cNvPr>
          <p:cNvPicPr>
            <a:picLocks noChangeAspect="1"/>
          </p:cNvPicPr>
          <p:nvPr/>
        </p:nvPicPr>
        <p:blipFill rotWithShape="1">
          <a:blip r:embed="rId2"/>
          <a:srcRect l="40529" r="14250" b="-1"/>
          <a:stretch/>
        </p:blipFill>
        <p:spPr>
          <a:xfrm>
            <a:off x="20" y="-9096"/>
            <a:ext cx="3490702" cy="5152595"/>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1564277"/>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BD2DF7-8DAB-4D61-80CD-3B24E2208E60}"/>
              </a:ext>
            </a:extLst>
          </p:cNvPr>
          <p:cNvSpPr>
            <a:spLocks noGrp="1"/>
          </p:cNvSpPr>
          <p:nvPr>
            <p:ph idx="1"/>
          </p:nvPr>
        </p:nvSpPr>
        <p:spPr>
          <a:xfrm>
            <a:off x="3886200" y="1649185"/>
            <a:ext cx="5006515" cy="3160140"/>
          </a:xfrm>
        </p:spPr>
        <p:txBody>
          <a:bodyPr>
            <a:normAutofit lnSpcReduction="10000"/>
          </a:bodyPr>
          <a:lstStyle/>
          <a:p>
            <a:pPr fontAlgn="base"/>
            <a:r>
              <a:rPr lang="en-US" sz="2800" dirty="0"/>
              <a:t>Should we create the account first, or can we wait until we are ready to submit the application?</a:t>
            </a:r>
          </a:p>
          <a:p>
            <a:br>
              <a:rPr lang="en-US" sz="2800" dirty="0"/>
            </a:br>
            <a:r>
              <a:rPr lang="en-US" sz="2800" i="1" dirty="0"/>
              <a:t>You can do either, but you absolutely can create the account now.</a:t>
            </a:r>
            <a:endParaRPr lang="en-US" sz="2800" dirty="0"/>
          </a:p>
          <a:p>
            <a:br>
              <a:rPr lang="en-US" dirty="0"/>
            </a:br>
            <a:endParaRPr lang="en-US" dirty="0"/>
          </a:p>
        </p:txBody>
      </p:sp>
    </p:spTree>
    <p:extLst>
      <p:ext uri="{BB962C8B-B14F-4D97-AF65-F5344CB8AC3E}">
        <p14:creationId xmlns:p14="http://schemas.microsoft.com/office/powerpoint/2010/main" val="357247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B352811-F1C5-4BB1-A0CB-69DCE853AE00}"/>
              </a:ext>
            </a:extLst>
          </p:cNvPr>
          <p:cNvSpPr>
            <a:spLocks noGrp="1"/>
          </p:cNvSpPr>
          <p:nvPr>
            <p:ph type="title"/>
          </p:nvPr>
        </p:nvSpPr>
        <p:spPr>
          <a:xfrm>
            <a:off x="369277" y="454422"/>
            <a:ext cx="2313633" cy="4234656"/>
          </a:xfrm>
        </p:spPr>
        <p:txBody>
          <a:bodyPr anchor="ctr">
            <a:normAutofit/>
          </a:bodyPr>
          <a:lstStyle/>
          <a:p>
            <a:r>
              <a:rPr lang="en-US" sz="2700">
                <a:solidFill>
                  <a:srgbClr val="FFFFFF"/>
                </a:solidFill>
              </a:rPr>
              <a:t>I’m getting a pension from another job I retired from</a:t>
            </a:r>
          </a:p>
        </p:txBody>
      </p:sp>
      <p:sp>
        <p:nvSpPr>
          <p:cNvPr id="16"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D767E85-277E-46D9-ACA4-75C718E0BE4E}"/>
              </a:ext>
            </a:extLst>
          </p:cNvPr>
          <p:cNvSpPr>
            <a:spLocks noGrp="1"/>
          </p:cNvSpPr>
          <p:nvPr>
            <p:ph idx="1"/>
          </p:nvPr>
        </p:nvSpPr>
        <p:spPr>
          <a:xfrm>
            <a:off x="3556512" y="454422"/>
            <a:ext cx="4810247" cy="4234656"/>
          </a:xfrm>
        </p:spPr>
        <p:txBody>
          <a:bodyPr anchor="ctr">
            <a:normAutofit/>
          </a:bodyPr>
          <a:lstStyle/>
          <a:p>
            <a:pPr fontAlgn="base"/>
            <a:r>
              <a:rPr lang="en-US" sz="2800" dirty="0"/>
              <a:t>I get a pension from another location, do I need to put that in?</a:t>
            </a:r>
          </a:p>
          <a:p>
            <a:br>
              <a:rPr lang="en-US" sz="2800" dirty="0"/>
            </a:br>
            <a:r>
              <a:rPr lang="en-US" sz="2800" i="1" dirty="0"/>
              <a:t>If you are receiving a pension from anywhere, yes you would need to put that down. </a:t>
            </a:r>
          </a:p>
        </p:txBody>
      </p:sp>
    </p:spTree>
    <p:extLst>
      <p:ext uri="{BB962C8B-B14F-4D97-AF65-F5344CB8AC3E}">
        <p14:creationId xmlns:p14="http://schemas.microsoft.com/office/powerpoint/2010/main" val="2141816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EB1968-11E8-4196-AC34-453BE77A20F1}"/>
              </a:ext>
            </a:extLst>
          </p:cNvPr>
          <p:cNvSpPr>
            <a:spLocks noGrp="1"/>
          </p:cNvSpPr>
          <p:nvPr>
            <p:ph type="title"/>
          </p:nvPr>
        </p:nvSpPr>
        <p:spPr>
          <a:xfrm>
            <a:off x="3886200" y="476209"/>
            <a:ext cx="4776107" cy="1088068"/>
          </a:xfrm>
        </p:spPr>
        <p:txBody>
          <a:bodyPr>
            <a:normAutofit/>
          </a:bodyPr>
          <a:lstStyle/>
          <a:p>
            <a:r>
              <a:rPr lang="en-US" dirty="0"/>
              <a:t>When do I get my money?</a:t>
            </a:r>
          </a:p>
        </p:txBody>
      </p:sp>
      <p:pic>
        <p:nvPicPr>
          <p:cNvPr id="5" name="Picture 4">
            <a:extLst>
              <a:ext uri="{FF2B5EF4-FFF2-40B4-BE49-F238E27FC236}">
                <a16:creationId xmlns:a16="http://schemas.microsoft.com/office/drawing/2014/main" id="{E15C16EF-4068-4013-BFDB-7B9839BAABD9}"/>
              </a:ext>
            </a:extLst>
          </p:cNvPr>
          <p:cNvPicPr>
            <a:picLocks noChangeAspect="1"/>
          </p:cNvPicPr>
          <p:nvPr/>
        </p:nvPicPr>
        <p:blipFill rotWithShape="1">
          <a:blip r:embed="rId2"/>
          <a:srcRect l="10306" r="44473" b="-1"/>
          <a:stretch/>
        </p:blipFill>
        <p:spPr>
          <a:xfrm>
            <a:off x="20" y="-9096"/>
            <a:ext cx="3490702" cy="5152595"/>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1564277"/>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C7FF01-56D1-4C36-A3C5-CF7AA5E2E15C}"/>
              </a:ext>
            </a:extLst>
          </p:cNvPr>
          <p:cNvSpPr>
            <a:spLocks noGrp="1"/>
          </p:cNvSpPr>
          <p:nvPr>
            <p:ph idx="1"/>
          </p:nvPr>
        </p:nvSpPr>
        <p:spPr>
          <a:xfrm>
            <a:off x="3886200" y="1649185"/>
            <a:ext cx="4776107" cy="3110646"/>
          </a:xfrm>
        </p:spPr>
        <p:txBody>
          <a:bodyPr>
            <a:normAutofit/>
          </a:bodyPr>
          <a:lstStyle/>
          <a:p>
            <a:pPr fontAlgn="base"/>
            <a:r>
              <a:rPr lang="en-US" dirty="0"/>
              <a:t>How long does it usually take from the day you apply to the day you get the money?</a:t>
            </a:r>
          </a:p>
          <a:p>
            <a:br>
              <a:rPr lang="en-US" dirty="0"/>
            </a:br>
            <a:r>
              <a:rPr lang="en-US" i="1" dirty="0"/>
              <a:t>It typically takes about 2 days from the day you recertify to the day you receive the money through direct deposit. </a:t>
            </a:r>
          </a:p>
          <a:p>
            <a:r>
              <a:rPr lang="en-US" b="1" i="1" dirty="0"/>
              <a:t>However, we have also heard from AFT colleagues at our sister institutions of it taking longer AND </a:t>
            </a:r>
          </a:p>
          <a:p>
            <a:r>
              <a:rPr lang="en-US" b="1" i="1" dirty="0"/>
              <a:t>if there mistakes in filling something out, that can also cause a delay.</a:t>
            </a:r>
          </a:p>
          <a:p>
            <a:r>
              <a:rPr lang="en-US" b="1" i="1" dirty="0"/>
              <a:t>We recommend budgeting for that week very carefully</a:t>
            </a:r>
          </a:p>
        </p:txBody>
      </p:sp>
    </p:spTree>
    <p:extLst>
      <p:ext uri="{BB962C8B-B14F-4D97-AF65-F5344CB8AC3E}">
        <p14:creationId xmlns:p14="http://schemas.microsoft.com/office/powerpoint/2010/main" val="1116524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23B170-1F01-4545-965E-D6EFE1EF7E8F}"/>
              </a:ext>
            </a:extLst>
          </p:cNvPr>
          <p:cNvSpPr>
            <a:spLocks noGrp="1"/>
          </p:cNvSpPr>
          <p:nvPr>
            <p:ph type="title"/>
          </p:nvPr>
        </p:nvSpPr>
        <p:spPr>
          <a:xfrm>
            <a:off x="4808763" y="476209"/>
            <a:ext cx="3845379" cy="1088068"/>
          </a:xfrm>
        </p:spPr>
        <p:txBody>
          <a:bodyPr>
            <a:normAutofit/>
          </a:bodyPr>
          <a:lstStyle/>
          <a:p>
            <a:r>
              <a:rPr lang="en-US" dirty="0"/>
              <a:t>How often do I certify?</a:t>
            </a:r>
          </a:p>
        </p:txBody>
      </p:sp>
      <p:pic>
        <p:nvPicPr>
          <p:cNvPr id="7" name="Graphic 6" descr="Monthly calendar">
            <a:extLst>
              <a:ext uri="{FF2B5EF4-FFF2-40B4-BE49-F238E27FC236}">
                <a16:creationId xmlns:a16="http://schemas.microsoft.com/office/drawing/2014/main" id="{6B10D1EE-2DB7-4EA9-881E-10B1C71C03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849" y="483829"/>
            <a:ext cx="3935810" cy="3935810"/>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1564641"/>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BAD816C-4D94-4B31-A7CB-AA05379F89DF}"/>
              </a:ext>
            </a:extLst>
          </p:cNvPr>
          <p:cNvSpPr>
            <a:spLocks noGrp="1"/>
          </p:cNvSpPr>
          <p:nvPr>
            <p:ph idx="1"/>
          </p:nvPr>
        </p:nvSpPr>
        <p:spPr>
          <a:xfrm>
            <a:off x="4649343" y="1649185"/>
            <a:ext cx="4278272" cy="2752635"/>
          </a:xfrm>
        </p:spPr>
        <p:txBody>
          <a:bodyPr>
            <a:normAutofit/>
          </a:bodyPr>
          <a:lstStyle/>
          <a:p>
            <a:pPr fontAlgn="base"/>
            <a:r>
              <a:rPr lang="en-US" sz="2400" dirty="0"/>
              <a:t>Do we need to reapply each of the two weeks?</a:t>
            </a:r>
          </a:p>
          <a:p>
            <a:br>
              <a:rPr lang="en-US" sz="2400" dirty="0"/>
            </a:br>
            <a:r>
              <a:rPr lang="en-US" sz="2400" i="1" dirty="0"/>
              <a:t>Yes, you will need to apply for and certify for each separate week; however, you only need to create the account once</a:t>
            </a:r>
            <a:r>
              <a:rPr lang="en-US" sz="2000" i="1" dirty="0"/>
              <a:t>. </a:t>
            </a:r>
            <a:endParaRPr lang="en-US"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6031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D2C30-C2CB-4625-9265-23EE23BB075A}"/>
              </a:ext>
            </a:extLst>
          </p:cNvPr>
          <p:cNvSpPr>
            <a:spLocks noGrp="1"/>
          </p:cNvSpPr>
          <p:nvPr>
            <p:ph type="title"/>
          </p:nvPr>
        </p:nvSpPr>
        <p:spPr>
          <a:xfrm>
            <a:off x="743199" y="214952"/>
            <a:ext cx="5063240" cy="1088068"/>
          </a:xfrm>
        </p:spPr>
        <p:txBody>
          <a:bodyPr>
            <a:normAutofit/>
          </a:bodyPr>
          <a:lstStyle/>
          <a:p>
            <a:r>
              <a:rPr lang="en-US">
                <a:solidFill>
                  <a:schemeClr val="accent2"/>
                </a:solidFill>
              </a:rPr>
              <a:t>When do I Certify?</a:t>
            </a:r>
          </a:p>
        </p:txBody>
      </p:sp>
      <p:sp>
        <p:nvSpPr>
          <p:cNvPr id="3" name="Content Placeholder 2">
            <a:extLst>
              <a:ext uri="{FF2B5EF4-FFF2-40B4-BE49-F238E27FC236}">
                <a16:creationId xmlns:a16="http://schemas.microsoft.com/office/drawing/2014/main" id="{57A868F2-6B41-4B26-92EB-A4F1E9C0FF58}"/>
              </a:ext>
            </a:extLst>
          </p:cNvPr>
          <p:cNvSpPr>
            <a:spLocks noGrp="1"/>
          </p:cNvSpPr>
          <p:nvPr>
            <p:ph idx="1"/>
          </p:nvPr>
        </p:nvSpPr>
        <p:spPr>
          <a:xfrm>
            <a:off x="313252" y="1517971"/>
            <a:ext cx="5661759" cy="3207592"/>
          </a:xfrm>
        </p:spPr>
        <p:txBody>
          <a:bodyPr>
            <a:normAutofit/>
          </a:bodyPr>
          <a:lstStyle/>
          <a:p>
            <a:pPr fontAlgn="base"/>
            <a:r>
              <a:rPr lang="en-US" sz="2000" dirty="0"/>
              <a:t>When do you certify? If furlough begins Monday, does certification commence the following Saturday?</a:t>
            </a:r>
          </a:p>
          <a:p>
            <a:br>
              <a:rPr lang="en-US" sz="2000" dirty="0"/>
            </a:br>
            <a:r>
              <a:rPr lang="en-US" sz="2000" i="1" dirty="0"/>
              <a:t>You will certify after the furlough week ends; the schedule to certify will be posted the Saturday of the week you are furloughed and your time period for when you can log on and do this is determined by your Social Security number.</a:t>
            </a:r>
            <a:br>
              <a:rPr lang="en-US" dirty="0"/>
            </a:br>
            <a:endParaRPr lang="en-US"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50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8"/>
        <p:cNvGrpSpPr/>
        <p:nvPr/>
      </p:nvGrpSpPr>
      <p:grpSpPr>
        <a:xfrm>
          <a:off x="0" y="0"/>
          <a:ext cx="0" cy="0"/>
          <a:chOff x="0" y="0"/>
          <a:chExt cx="0" cy="0"/>
        </a:xfrm>
      </p:grpSpPr>
      <p:sp>
        <p:nvSpPr>
          <p:cNvPr id="85" name="Rectangle 84">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9" name="Straight Connector 88">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1" name="Rectangle 9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Google Shape;79;p16"/>
          <p:cNvSpPr txBox="1">
            <a:spLocks noGrp="1"/>
          </p:cNvSpPr>
          <p:nvPr>
            <p:ph type="title"/>
          </p:nvPr>
        </p:nvSpPr>
        <p:spPr>
          <a:xfrm>
            <a:off x="369277" y="454422"/>
            <a:ext cx="2313633" cy="4234656"/>
          </a:xfrm>
          <a:prstGeom prst="rect">
            <a:avLst/>
          </a:prstGeom>
        </p:spPr>
        <p:txBody>
          <a:bodyPr spcFirstLastPara="1" vert="horz" lIns="91440" tIns="45720" rIns="91440" bIns="45720" rtlCol="0" anchor="ctr" anchorCtr="0">
            <a:normAutofit/>
          </a:bodyPr>
          <a:lstStyle/>
          <a:p>
            <a:pPr lvl="0" indent="0" defTabSz="914400">
              <a:spcBef>
                <a:spcPct val="0"/>
              </a:spcBef>
              <a:spcAft>
                <a:spcPts val="0"/>
              </a:spcAft>
            </a:pPr>
            <a:r>
              <a:rPr lang="en-US" sz="2700" spc="-50" dirty="0">
                <a:solidFill>
                  <a:srgbClr val="FFFFFF"/>
                </a:solidFill>
              </a:rPr>
              <a:t>Unemployment and Furloughs:</a:t>
            </a:r>
          </a:p>
          <a:p>
            <a:pPr lvl="0" indent="0" defTabSz="914400">
              <a:spcBef>
                <a:spcPct val="0"/>
              </a:spcBef>
              <a:spcAft>
                <a:spcPts val="0"/>
              </a:spcAft>
            </a:pPr>
            <a:r>
              <a:rPr lang="en-US" sz="2700" spc="-50" dirty="0">
                <a:solidFill>
                  <a:srgbClr val="FFFFFF"/>
                </a:solidFill>
              </a:rPr>
              <a:t>A little bit of history</a:t>
            </a:r>
          </a:p>
        </p:txBody>
      </p:sp>
      <p:sp>
        <p:nvSpPr>
          <p:cNvPr id="95" name="Rectangle 9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Google Shape;80;p16"/>
          <p:cNvSpPr txBox="1">
            <a:spLocks noGrp="1"/>
          </p:cNvSpPr>
          <p:nvPr>
            <p:ph type="body" idx="1"/>
          </p:nvPr>
        </p:nvSpPr>
        <p:spPr>
          <a:xfrm>
            <a:off x="3473209" y="454421"/>
            <a:ext cx="5423031" cy="4433167"/>
          </a:xfrm>
          <a:prstGeom prst="rect">
            <a:avLst/>
          </a:prstGeom>
        </p:spPr>
        <p:txBody>
          <a:bodyPr spcFirstLastPara="1" vert="horz" lIns="0" tIns="45720" rIns="0" bIns="45720" rtlCol="0" anchor="ctr" anchorCtr="0">
            <a:normAutofit/>
          </a:bodyPr>
          <a:lstStyle/>
          <a:p>
            <a:pPr marL="0" lvl="0" indent="0" defTabSz="914400">
              <a:spcBef>
                <a:spcPts val="0"/>
              </a:spcBef>
              <a:spcAft>
                <a:spcPts val="0"/>
              </a:spcAft>
              <a:buFont typeface="Calibri" panose="020F0502020204030204" pitchFamily="34" charset="0"/>
              <a:buNone/>
            </a:pPr>
            <a:r>
              <a:rPr lang="en-US" sz="1600" dirty="0"/>
              <a:t>This is not the first time workers have been furloughed in New Jersey</a:t>
            </a:r>
          </a:p>
          <a:p>
            <a:pPr marL="0" lvl="0" indent="0" defTabSz="914400">
              <a:spcBef>
                <a:spcPts val="1600"/>
              </a:spcBef>
              <a:spcAft>
                <a:spcPts val="0"/>
              </a:spcAft>
              <a:buFont typeface="Calibri" panose="020F0502020204030204" pitchFamily="34" charset="0"/>
              <a:buNone/>
            </a:pPr>
            <a:r>
              <a:rPr lang="en-US" sz="1600" dirty="0"/>
              <a:t>The most recent instance before this was in 2009, at the time of the “great recession”</a:t>
            </a:r>
          </a:p>
          <a:p>
            <a:pPr marL="0" lvl="0" indent="0" defTabSz="914400">
              <a:spcBef>
                <a:spcPts val="1600"/>
              </a:spcBef>
              <a:spcAft>
                <a:spcPts val="0"/>
              </a:spcAft>
              <a:buFont typeface="Calibri" panose="020F0502020204030204" pitchFamily="34" charset="0"/>
              <a:buNone/>
            </a:pPr>
            <a:r>
              <a:rPr lang="en-US" sz="1600" dirty="0"/>
              <a:t>That MOA, </a:t>
            </a:r>
            <a:r>
              <a:rPr lang="en-US" sz="1600" b="1" i="1" dirty="0"/>
              <a:t>unlike this one</a:t>
            </a:r>
            <a:r>
              <a:rPr lang="en-US" sz="1600" dirty="0"/>
              <a:t>, allowed members to select all of their furlough days, so long as faculty did not select days when they were scheduled to teach or professional staff picked days when they were required to do essential work</a:t>
            </a:r>
          </a:p>
          <a:p>
            <a:pPr marL="0" lvl="0" indent="0" defTabSz="914400">
              <a:spcBef>
                <a:spcPts val="1600"/>
              </a:spcBef>
              <a:spcAft>
                <a:spcPts val="0"/>
              </a:spcAft>
              <a:buFont typeface="Calibri" panose="020F0502020204030204" pitchFamily="34" charset="0"/>
              <a:buNone/>
            </a:pPr>
            <a:r>
              <a:rPr lang="en-US" sz="1600" dirty="0"/>
              <a:t>One of the furloughed individuals grouped all of his days together into a full week  and then applied for unemployment for that time period.</a:t>
            </a:r>
          </a:p>
          <a:p>
            <a:pPr marL="0" lvl="0" indent="0" defTabSz="914400">
              <a:spcBef>
                <a:spcPts val="1600"/>
              </a:spcBef>
              <a:spcAft>
                <a:spcPts val="1600"/>
              </a:spcAft>
              <a:buFont typeface="Calibri" panose="020F0502020204030204" pitchFamily="34" charset="0"/>
              <a:buNone/>
            </a:pPr>
            <a:r>
              <a:rPr lang="en-US" sz="1600" dirty="0"/>
              <a:t>The state ruled against him saying that, </a:t>
            </a:r>
            <a:r>
              <a:rPr lang="en-US" sz="1600" i="1" dirty="0"/>
              <a:t>since he was able to choose</a:t>
            </a:r>
            <a:r>
              <a:rPr lang="en-US" sz="1600" dirty="0"/>
              <a:t>, he could have spread them out over the year and thereby avoided being unemployed for that week</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A28ABF-F663-4A2C-B55D-3135F82AF041}"/>
              </a:ext>
            </a:extLst>
          </p:cNvPr>
          <p:cNvSpPr>
            <a:spLocks noGrp="1"/>
          </p:cNvSpPr>
          <p:nvPr>
            <p:ph type="title"/>
          </p:nvPr>
        </p:nvSpPr>
        <p:spPr>
          <a:xfrm>
            <a:off x="723772" y="722997"/>
            <a:ext cx="2441018" cy="3703771"/>
          </a:xfrm>
        </p:spPr>
        <p:txBody>
          <a:bodyPr anchor="ctr">
            <a:normAutofit/>
          </a:bodyPr>
          <a:lstStyle/>
          <a:p>
            <a:pPr algn="r"/>
            <a:r>
              <a:rPr lang="en-US" sz="3300" dirty="0"/>
              <a:t>How does Social Security Factor Into This?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1543049"/>
            <a:ext cx="0" cy="2057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6044BAF-A05D-45DB-8065-5A9E2CFF9462}"/>
              </a:ext>
            </a:extLst>
          </p:cNvPr>
          <p:cNvSpPr>
            <a:spLocks noGrp="1"/>
          </p:cNvSpPr>
          <p:nvPr>
            <p:ph idx="1"/>
          </p:nvPr>
        </p:nvSpPr>
        <p:spPr>
          <a:xfrm>
            <a:off x="3851161" y="722630"/>
            <a:ext cx="4601323" cy="3704138"/>
          </a:xfrm>
        </p:spPr>
        <p:txBody>
          <a:bodyPr anchor="ctr">
            <a:noAutofit/>
          </a:bodyPr>
          <a:lstStyle/>
          <a:p>
            <a:pPr fontAlgn="base"/>
            <a:r>
              <a:rPr lang="en-US" sz="2400" dirty="0"/>
              <a:t>What if you are collecting Social Security benefits? Do you have to note these in the application process? </a:t>
            </a:r>
          </a:p>
          <a:p>
            <a:br>
              <a:rPr lang="en-US" sz="2400" dirty="0"/>
            </a:br>
            <a:r>
              <a:rPr lang="en-US" sz="2400" i="1" dirty="0"/>
              <a:t>From the unemployment site: “Social Security retirement benefits do not affect your Unemployment Insurance benefits.”</a:t>
            </a:r>
            <a:endParaRPr lang="en-US" sz="2400" dirty="0"/>
          </a:p>
          <a:p>
            <a:br>
              <a:rPr lang="en-US" sz="2400" dirty="0"/>
            </a:br>
            <a:endParaRPr lang="en-US" sz="2400" dirty="0"/>
          </a:p>
        </p:txBody>
      </p:sp>
    </p:spTree>
    <p:extLst>
      <p:ext uri="{BB962C8B-B14F-4D97-AF65-F5344CB8AC3E}">
        <p14:creationId xmlns:p14="http://schemas.microsoft.com/office/powerpoint/2010/main" val="3110264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7ADDEE-0D62-4C0B-B944-1FB198ABC618}"/>
              </a:ext>
            </a:extLst>
          </p:cNvPr>
          <p:cNvSpPr>
            <a:spLocks noGrp="1"/>
          </p:cNvSpPr>
          <p:nvPr>
            <p:ph type="title"/>
          </p:nvPr>
        </p:nvSpPr>
        <p:spPr>
          <a:xfrm>
            <a:off x="800100" y="3939702"/>
            <a:ext cx="7543800" cy="771536"/>
          </a:xfrm>
        </p:spPr>
        <p:txBody>
          <a:bodyPr anchor="ctr">
            <a:normAutofit/>
          </a:bodyPr>
          <a:lstStyle/>
          <a:p>
            <a:pPr algn="ctr"/>
            <a:r>
              <a:rPr lang="en-US">
                <a:solidFill>
                  <a:srgbClr val="FFFFFF"/>
                </a:solidFill>
              </a:rPr>
              <a:t>What about Overload pay?</a:t>
            </a:r>
          </a:p>
        </p:txBody>
      </p:sp>
      <p:sp>
        <p:nvSpPr>
          <p:cNvPr id="3" name="Content Placeholder 2">
            <a:extLst>
              <a:ext uri="{FF2B5EF4-FFF2-40B4-BE49-F238E27FC236}">
                <a16:creationId xmlns:a16="http://schemas.microsoft.com/office/drawing/2014/main" id="{2A156738-C791-4830-B86B-71CB1C09D10A}"/>
              </a:ext>
            </a:extLst>
          </p:cNvPr>
          <p:cNvSpPr>
            <a:spLocks noGrp="1"/>
          </p:cNvSpPr>
          <p:nvPr>
            <p:ph idx="1"/>
          </p:nvPr>
        </p:nvSpPr>
        <p:spPr>
          <a:xfrm>
            <a:off x="111682" y="815008"/>
            <a:ext cx="8592568" cy="2603600"/>
          </a:xfrm>
        </p:spPr>
        <p:txBody>
          <a:bodyPr>
            <a:normAutofit fontScale="92500"/>
          </a:bodyPr>
          <a:lstStyle/>
          <a:p>
            <a:pPr fontAlgn="base"/>
            <a:r>
              <a:rPr lang="en-US" sz="2400" dirty="0"/>
              <a:t>It is my understanding that since the furlough is based on base salary, and we will continue to get </a:t>
            </a:r>
            <a:r>
              <a:rPr lang="en-US" sz="2400" dirty="0" err="1"/>
              <a:t>OverLoad</a:t>
            </a:r>
            <a:r>
              <a:rPr lang="en-US" sz="2400" dirty="0"/>
              <a:t> pay if the furlough during the spring semester, we will not be eligible for unemployment since we will be getting some salary?</a:t>
            </a:r>
          </a:p>
          <a:p>
            <a:br>
              <a:rPr lang="en-US" sz="2400" dirty="0"/>
            </a:br>
            <a:r>
              <a:rPr lang="en-US" sz="2400" i="1" dirty="0"/>
              <a:t>You are still eligible for unemployment. You should work with your AD or School Super User to ensure that your OL is paid in a different pay period.</a:t>
            </a:r>
            <a:br>
              <a:rPr lang="en-US" dirty="0"/>
            </a:br>
            <a:endParaRPr lang="en-US" dirty="0"/>
          </a:p>
        </p:txBody>
      </p:sp>
      <p:sp>
        <p:nvSpPr>
          <p:cNvPr id="16" name="Rectangle 11">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3202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
        <p:cNvGrpSpPr/>
        <p:nvPr/>
      </p:nvGrpSpPr>
      <p:grpSpPr>
        <a:xfrm>
          <a:off x="0" y="0"/>
          <a:ext cx="0" cy="0"/>
          <a:chOff x="0" y="0"/>
          <a:chExt cx="0" cy="0"/>
        </a:xfrm>
      </p:grpSpPr>
      <p:sp>
        <p:nvSpPr>
          <p:cNvPr id="121" name="Rectangle 12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Rectangle 12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5" name="Straight Connector 12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7" name="Rectangle 126">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5" name="Google Shape;85;p17"/>
          <p:cNvSpPr txBox="1">
            <a:spLocks noGrp="1"/>
          </p:cNvSpPr>
          <p:nvPr>
            <p:ph type="title"/>
          </p:nvPr>
        </p:nvSpPr>
        <p:spPr>
          <a:xfrm>
            <a:off x="743199" y="214952"/>
            <a:ext cx="5063240"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3700" spc="-50" dirty="0">
                <a:solidFill>
                  <a:schemeClr val="accent2"/>
                </a:solidFill>
              </a:rPr>
              <a:t>Differences with the 2020 MOA on furloughs</a:t>
            </a:r>
          </a:p>
        </p:txBody>
      </p:sp>
      <p:sp>
        <p:nvSpPr>
          <p:cNvPr id="86" name="Google Shape;86;p17"/>
          <p:cNvSpPr txBox="1">
            <a:spLocks noGrp="1"/>
          </p:cNvSpPr>
          <p:nvPr>
            <p:ph type="body" idx="1"/>
          </p:nvPr>
        </p:nvSpPr>
        <p:spPr>
          <a:xfrm>
            <a:off x="246580" y="1432304"/>
            <a:ext cx="5559859" cy="3496232"/>
          </a:xfrm>
          <a:prstGeom prst="rect">
            <a:avLst/>
          </a:prstGeom>
        </p:spPr>
        <p:txBody>
          <a:bodyPr spcFirstLastPara="1" vert="horz" lIns="0" tIns="45720" rIns="0" bIns="45720" rtlCol="0" anchorCtr="0">
            <a:noAutofit/>
          </a:bodyPr>
          <a:lstStyle/>
          <a:p>
            <a:pPr marL="0" lvl="0" indent="0" defTabSz="914400">
              <a:spcBef>
                <a:spcPts val="0"/>
              </a:spcBef>
              <a:spcAft>
                <a:spcPts val="0"/>
              </a:spcAft>
              <a:buFont typeface="Calibri" panose="020F0502020204030204" pitchFamily="34" charset="0"/>
              <a:buNone/>
            </a:pPr>
            <a:r>
              <a:rPr lang="en-US" sz="1600" dirty="0"/>
              <a:t>In order to allow Union members to apply for unemployment and thereby diminish some of the impact of the income loss this MOA was structured differently</a:t>
            </a:r>
          </a:p>
          <a:p>
            <a:pPr marL="0" lvl="0" indent="0" defTabSz="914400">
              <a:spcBef>
                <a:spcPts val="1600"/>
              </a:spcBef>
              <a:spcAft>
                <a:spcPts val="0"/>
              </a:spcAft>
              <a:buFont typeface="Calibri" panose="020F0502020204030204" pitchFamily="34" charset="0"/>
              <a:buNone/>
            </a:pPr>
            <a:r>
              <a:rPr lang="en-US" sz="1600" dirty="0"/>
              <a:t>In this MOA management may assign up to twelve furlough days to members of SFT 2275.</a:t>
            </a:r>
          </a:p>
          <a:p>
            <a:pPr marL="457200" lvl="0" indent="0" defTabSz="914400">
              <a:spcBef>
                <a:spcPts val="1600"/>
              </a:spcBef>
              <a:spcAft>
                <a:spcPts val="0"/>
              </a:spcAft>
              <a:buFont typeface="Calibri" panose="020F0502020204030204" pitchFamily="34" charset="0"/>
              <a:buNone/>
            </a:pPr>
            <a:r>
              <a:rPr lang="en-US" sz="1600" dirty="0"/>
              <a:t>Note that they are not </a:t>
            </a:r>
            <a:r>
              <a:rPr lang="en-US" sz="1600" i="1" dirty="0"/>
              <a:t>required</a:t>
            </a:r>
            <a:r>
              <a:rPr lang="en-US" sz="1600" dirty="0"/>
              <a:t> to do so, they have discretion as to whether to assign the full twelve and may choose not to assign the full number</a:t>
            </a:r>
          </a:p>
          <a:p>
            <a:pPr marL="457200" lvl="0" indent="0" defTabSz="914400">
              <a:spcBef>
                <a:spcPts val="1600"/>
              </a:spcBef>
              <a:spcAft>
                <a:spcPts val="0"/>
              </a:spcAft>
              <a:buFont typeface="Calibri" panose="020F0502020204030204" pitchFamily="34" charset="0"/>
              <a:buNone/>
            </a:pPr>
            <a:r>
              <a:rPr lang="en-US" sz="1600" dirty="0"/>
              <a:t>In some cases they have assigned fewer than the full twelve in order to achieve equity for those members, e.g., those professional staff who would otherwise not have been able to collect the extra $600 that was available up until late July 2020</a:t>
            </a:r>
          </a:p>
        </p:txBody>
      </p:sp>
      <p:sp>
        <p:nvSpPr>
          <p:cNvPr id="129" name="Rectangle 128">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Rectangle 130">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0"/>
        <p:cNvGrpSpPr/>
        <p:nvPr/>
      </p:nvGrpSpPr>
      <p:grpSpPr>
        <a:xfrm>
          <a:off x="0" y="0"/>
          <a:ext cx="0" cy="0"/>
          <a:chOff x="0" y="0"/>
          <a:chExt cx="0" cy="0"/>
        </a:xfrm>
      </p:grpSpPr>
      <p:sp>
        <p:nvSpPr>
          <p:cNvPr id="99" name="Rectangle 9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 name="Straight Connector 10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1" name="Google Shape;91;p18"/>
          <p:cNvSpPr txBox="1">
            <a:spLocks noGrp="1"/>
          </p:cNvSpPr>
          <p:nvPr>
            <p:ph type="title"/>
          </p:nvPr>
        </p:nvSpPr>
        <p:spPr>
          <a:xfrm>
            <a:off x="822960" y="214952"/>
            <a:ext cx="7543800"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4800" spc="-50"/>
              <a:t>What is the same?</a:t>
            </a:r>
          </a:p>
        </p:txBody>
      </p:sp>
      <p:sp>
        <p:nvSpPr>
          <p:cNvPr id="92" name="Google Shape;92;p18"/>
          <p:cNvSpPr txBox="1">
            <a:spLocks noGrp="1"/>
          </p:cNvSpPr>
          <p:nvPr>
            <p:ph type="body" idx="1"/>
          </p:nvPr>
        </p:nvSpPr>
        <p:spPr>
          <a:xfrm>
            <a:off x="256854" y="1384300"/>
            <a:ext cx="5758573" cy="3017520"/>
          </a:xfrm>
          <a:prstGeom prst="rect">
            <a:avLst/>
          </a:prstGeom>
        </p:spPr>
        <p:txBody>
          <a:bodyPr spcFirstLastPara="1" vert="horz" lIns="0" tIns="45720" rIns="0" bIns="45720" rtlCol="0" anchorCtr="0">
            <a:normAutofit/>
          </a:bodyPr>
          <a:lstStyle/>
          <a:p>
            <a:pPr marL="0" lvl="0" indent="0" defTabSz="914400">
              <a:spcBef>
                <a:spcPts val="0"/>
              </a:spcBef>
              <a:spcAft>
                <a:spcPts val="0"/>
              </a:spcAft>
              <a:buFont typeface="Calibri" panose="020F0502020204030204" pitchFamily="34" charset="0"/>
              <a:buNone/>
            </a:pPr>
            <a:r>
              <a:rPr lang="en-US" sz="1600" dirty="0"/>
              <a:t>As was the case back in 2009, we negotiated the agreement to forestall layoffs of our membership</a:t>
            </a:r>
          </a:p>
          <a:p>
            <a:pPr marL="0" lvl="0" indent="0" defTabSz="914400">
              <a:spcBef>
                <a:spcPts val="1600"/>
              </a:spcBef>
              <a:spcAft>
                <a:spcPts val="0"/>
              </a:spcAft>
              <a:buFont typeface="Calibri" panose="020F0502020204030204" pitchFamily="34" charset="0"/>
              <a:buNone/>
            </a:pPr>
            <a:r>
              <a:rPr lang="en-US" sz="1600" dirty="0"/>
              <a:t>It was based on and structured in line with the Master Agreement</a:t>
            </a:r>
          </a:p>
          <a:p>
            <a:pPr marL="0" lvl="0" indent="0" defTabSz="914400">
              <a:spcBef>
                <a:spcPts val="1600"/>
              </a:spcBef>
              <a:spcAft>
                <a:spcPts val="0"/>
              </a:spcAft>
              <a:buFont typeface="Calibri" panose="020F0502020204030204" pitchFamily="34" charset="0"/>
              <a:buNone/>
            </a:pPr>
            <a:r>
              <a:rPr lang="en-US" sz="1600" dirty="0"/>
              <a:t>Furlough days could not be taken on days faculty were scheduled to teach</a:t>
            </a:r>
          </a:p>
          <a:p>
            <a:pPr marL="0" lvl="0" indent="0" defTabSz="914400">
              <a:spcBef>
                <a:spcPts val="1600"/>
              </a:spcBef>
              <a:spcAft>
                <a:spcPts val="1600"/>
              </a:spcAft>
              <a:buFont typeface="Calibri" panose="020F0502020204030204" pitchFamily="34" charset="0"/>
              <a:buNone/>
            </a:pPr>
            <a:r>
              <a:rPr lang="en-US" sz="1600" dirty="0"/>
              <a:t>Professional staff had to enter a different “code” for their furlough days with HR, while faculty, who don’t fill out timesheets, had that information done by an individual within the school known as a “super user”</a:t>
            </a:r>
          </a:p>
        </p:txBody>
      </p:sp>
      <p:pic>
        <p:nvPicPr>
          <p:cNvPr id="96" name="Graphic 95" descr="Contract">
            <a:extLst>
              <a:ext uri="{FF2B5EF4-FFF2-40B4-BE49-F238E27FC236}">
                <a16:creationId xmlns:a16="http://schemas.microsoft.com/office/drawing/2014/main" id="{95F5EB41-B83D-41D6-B97C-C2534F4145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5427" y="1563201"/>
            <a:ext cx="2351332" cy="23513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p:nvSpPr>
          <p:cNvPr id="103" name="Rectangle 102">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Rectangle 104">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7" name="Straight Connector 106">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9" name="Rectangle 10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Google Shape;97;p19"/>
          <p:cNvSpPr txBox="1">
            <a:spLocks noGrp="1"/>
          </p:cNvSpPr>
          <p:nvPr>
            <p:ph type="title"/>
          </p:nvPr>
        </p:nvSpPr>
        <p:spPr>
          <a:xfrm>
            <a:off x="369277" y="454422"/>
            <a:ext cx="2313633" cy="4234656"/>
          </a:xfrm>
          <a:prstGeom prst="rect">
            <a:avLst/>
          </a:prstGeom>
        </p:spPr>
        <p:txBody>
          <a:bodyPr spcFirstLastPara="1" vert="horz" lIns="91440" tIns="45720" rIns="91440" bIns="45720" rtlCol="0" anchor="ctr" anchorCtr="0">
            <a:normAutofit/>
          </a:bodyPr>
          <a:lstStyle/>
          <a:p>
            <a:pPr lvl="0" indent="0" defTabSz="914400">
              <a:spcBef>
                <a:spcPct val="0"/>
              </a:spcBef>
              <a:spcAft>
                <a:spcPts val="0"/>
              </a:spcAft>
            </a:pPr>
            <a:r>
              <a:rPr lang="en-US" sz="2700" spc="-50">
                <a:solidFill>
                  <a:srgbClr val="FFFFFF"/>
                </a:solidFill>
              </a:rPr>
              <a:t>Differences with the 2009 Furlough deal (cont.)</a:t>
            </a:r>
          </a:p>
        </p:txBody>
      </p:sp>
      <p:sp>
        <p:nvSpPr>
          <p:cNvPr id="113" name="Rectangle 1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Google Shape;98;p19"/>
          <p:cNvSpPr txBox="1">
            <a:spLocks noGrp="1"/>
          </p:cNvSpPr>
          <p:nvPr>
            <p:ph type="body" idx="1"/>
          </p:nvPr>
        </p:nvSpPr>
        <p:spPr>
          <a:xfrm>
            <a:off x="3407370" y="454422"/>
            <a:ext cx="5488871" cy="4234656"/>
          </a:xfrm>
          <a:prstGeom prst="rect">
            <a:avLst/>
          </a:prstGeom>
        </p:spPr>
        <p:txBody>
          <a:bodyPr spcFirstLastPara="1" vert="horz" lIns="0" tIns="45720" rIns="0" bIns="45720" rtlCol="0" anchor="ctr" anchorCtr="0">
            <a:normAutofit/>
          </a:bodyPr>
          <a:lstStyle/>
          <a:p>
            <a:pPr marL="0" lvl="0" indent="0" defTabSz="914400">
              <a:spcBef>
                <a:spcPts val="0"/>
              </a:spcBef>
              <a:spcAft>
                <a:spcPts val="0"/>
              </a:spcAft>
              <a:buFont typeface="Calibri" panose="020F0502020204030204" pitchFamily="34" charset="0"/>
              <a:buNone/>
            </a:pPr>
            <a:r>
              <a:rPr lang="en-US" sz="1800" dirty="0"/>
              <a:t>In this MOA the </a:t>
            </a:r>
            <a:r>
              <a:rPr lang="en-US" sz="1800" b="1" i="1" dirty="0"/>
              <a:t>Friday after Thanksgiving is a mandated furlough day</a:t>
            </a:r>
          </a:p>
          <a:p>
            <a:pPr marL="0" lvl="0" indent="0" defTabSz="914400">
              <a:spcBef>
                <a:spcPts val="0"/>
              </a:spcBef>
              <a:spcAft>
                <a:spcPts val="0"/>
              </a:spcAft>
              <a:buFont typeface="Calibri" panose="020F0502020204030204" pitchFamily="34" charset="0"/>
              <a:buNone/>
            </a:pPr>
            <a:endParaRPr lang="en-US" sz="1800" dirty="0"/>
          </a:p>
          <a:p>
            <a:pPr marL="0" lvl="0" indent="0" defTabSz="914400">
              <a:spcBef>
                <a:spcPts val="0"/>
              </a:spcBef>
              <a:spcAft>
                <a:spcPts val="0"/>
              </a:spcAft>
              <a:buFont typeface="Calibri" panose="020F0502020204030204" pitchFamily="34" charset="0"/>
              <a:buNone/>
            </a:pPr>
            <a:r>
              <a:rPr lang="en-US" sz="1800" dirty="0"/>
              <a:t>Each member should </a:t>
            </a:r>
            <a:r>
              <a:rPr lang="en-US" sz="1800" b="1" i="1" dirty="0"/>
              <a:t>select one furlough day for whenever they want </a:t>
            </a:r>
            <a:r>
              <a:rPr lang="en-US" sz="1800" dirty="0"/>
              <a:t>(so long as it does not occur on a teaching day in the case of a faculty member)</a:t>
            </a:r>
          </a:p>
          <a:p>
            <a:pPr marL="0" lvl="0" indent="0" defTabSz="914400">
              <a:spcBef>
                <a:spcPts val="1600"/>
              </a:spcBef>
              <a:spcAft>
                <a:spcPts val="0"/>
              </a:spcAft>
              <a:buFont typeface="Calibri" panose="020F0502020204030204" pitchFamily="34" charset="0"/>
              <a:buNone/>
            </a:pPr>
            <a:r>
              <a:rPr lang="en-US" sz="1800" dirty="0"/>
              <a:t>The </a:t>
            </a:r>
            <a:r>
              <a:rPr lang="en-US" sz="1800" b="1" i="1" dirty="0"/>
              <a:t>remaining ten days</a:t>
            </a:r>
            <a:r>
              <a:rPr lang="en-US" sz="1800" dirty="0"/>
              <a:t> are to be issued in blocks of five each. For </a:t>
            </a:r>
            <a:r>
              <a:rPr lang="en-US" sz="1800" i="1" dirty="0"/>
              <a:t>most of you</a:t>
            </a:r>
            <a:r>
              <a:rPr lang="en-US" sz="1800" dirty="0"/>
              <a:t> (though not necessarily all)</a:t>
            </a:r>
          </a:p>
          <a:p>
            <a:pPr marL="0" lvl="0" indent="0" defTabSz="914400">
              <a:spcBef>
                <a:spcPts val="1600"/>
              </a:spcBef>
              <a:spcAft>
                <a:spcPts val="0"/>
              </a:spcAft>
              <a:buFont typeface="Calibri" panose="020F0502020204030204" pitchFamily="34" charset="0"/>
              <a:buNone/>
            </a:pPr>
            <a:r>
              <a:rPr lang="en-US" sz="1800" dirty="0"/>
              <a:t>	The first five block set should have been 	sent to each member by Human 	Resources</a:t>
            </a:r>
          </a:p>
          <a:p>
            <a:pPr marL="0" lvl="0" indent="0" defTabSz="914400">
              <a:spcBef>
                <a:spcPts val="1600"/>
              </a:spcBef>
              <a:spcAft>
                <a:spcPts val="0"/>
              </a:spcAft>
              <a:buFont typeface="Calibri" panose="020F0502020204030204" pitchFamily="34" charset="0"/>
              <a:buNone/>
            </a:pPr>
            <a:r>
              <a:rPr lang="en-US" sz="1800" dirty="0"/>
              <a:t>	The second five block set set will be in Spring 	Break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2"/>
        <p:cNvGrpSpPr/>
        <p:nvPr/>
      </p:nvGrpSpPr>
      <p:grpSpPr>
        <a:xfrm>
          <a:off x="0" y="0"/>
          <a:ext cx="0" cy="0"/>
          <a:chOff x="0" y="0"/>
          <a:chExt cx="0" cy="0"/>
        </a:xfrm>
      </p:grpSpPr>
      <p:sp>
        <p:nvSpPr>
          <p:cNvPr id="131" name="Rectangle 13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Rectangle 13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5" name="Straight Connector 13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7" name="Rectangle 136">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3" name="Google Shape;103;p20"/>
          <p:cNvSpPr txBox="1">
            <a:spLocks noGrp="1"/>
          </p:cNvSpPr>
          <p:nvPr>
            <p:ph type="title"/>
          </p:nvPr>
        </p:nvSpPr>
        <p:spPr>
          <a:xfrm>
            <a:off x="328067" y="214952"/>
            <a:ext cx="5478372" cy="1088068"/>
          </a:xfrm>
          <a:prstGeom prst="rect">
            <a:avLst/>
          </a:prstGeom>
        </p:spPr>
        <p:txBody>
          <a:bodyPr spcFirstLastPara="1" vert="horz" lIns="91440" tIns="45720" rIns="91440" bIns="45720" rtlCol="0" anchor="b" anchorCtr="0">
            <a:normAutofit/>
          </a:bodyPr>
          <a:lstStyle/>
          <a:p>
            <a:pPr lvl="0" indent="0" defTabSz="914400">
              <a:spcBef>
                <a:spcPct val="0"/>
              </a:spcBef>
              <a:spcAft>
                <a:spcPts val="0"/>
              </a:spcAft>
            </a:pPr>
            <a:r>
              <a:rPr lang="en-US" sz="3400" spc="-50" dirty="0">
                <a:solidFill>
                  <a:schemeClr val="accent2"/>
                </a:solidFill>
              </a:rPr>
              <a:t>Unemployment is Possible for You For Those Blocks</a:t>
            </a:r>
          </a:p>
        </p:txBody>
      </p:sp>
      <p:sp>
        <p:nvSpPr>
          <p:cNvPr id="104" name="Google Shape;104;p20"/>
          <p:cNvSpPr txBox="1">
            <a:spLocks noGrp="1"/>
          </p:cNvSpPr>
          <p:nvPr>
            <p:ph type="body" idx="1"/>
          </p:nvPr>
        </p:nvSpPr>
        <p:spPr>
          <a:xfrm>
            <a:off x="243215" y="1517970"/>
            <a:ext cx="5708886" cy="3410573"/>
          </a:xfrm>
          <a:prstGeom prst="rect">
            <a:avLst/>
          </a:prstGeom>
        </p:spPr>
        <p:txBody>
          <a:bodyPr spcFirstLastPara="1" vert="horz" lIns="0" tIns="45720" rIns="0" bIns="45720" rtlCol="0" anchorCtr="0">
            <a:normAutofit fontScale="92500" lnSpcReduction="10000"/>
          </a:bodyPr>
          <a:lstStyle/>
          <a:p>
            <a:pPr marL="0" lvl="0" indent="0" defTabSz="914400">
              <a:spcBef>
                <a:spcPts val="0"/>
              </a:spcBef>
              <a:spcAft>
                <a:spcPts val="600"/>
              </a:spcAft>
              <a:buFont typeface="Calibri" panose="020F0502020204030204" pitchFamily="34" charset="0"/>
              <a:buNone/>
            </a:pPr>
            <a:r>
              <a:rPr lang="en-US" sz="1800" dirty="0"/>
              <a:t>Because: </a:t>
            </a:r>
          </a:p>
          <a:p>
            <a:pPr marL="0" lvl="0" indent="0" defTabSz="914400">
              <a:spcBef>
                <a:spcPts val="0"/>
              </a:spcBef>
              <a:spcAft>
                <a:spcPts val="600"/>
              </a:spcAft>
              <a:buFont typeface="Calibri" panose="020F0502020204030204" pitchFamily="34" charset="0"/>
              <a:buNone/>
            </a:pPr>
            <a:endParaRPr lang="en-US" sz="1800" dirty="0"/>
          </a:p>
          <a:p>
            <a:pPr marL="285750" lvl="0" indent="-285750" defTabSz="914400">
              <a:spcBef>
                <a:spcPts val="0"/>
              </a:spcBef>
              <a:spcAft>
                <a:spcPts val="600"/>
              </a:spcAft>
              <a:buFont typeface="Wingdings" panose="05000000000000000000" pitchFamily="2" charset="2"/>
              <a:buChar char="§"/>
            </a:pPr>
            <a:r>
              <a:rPr lang="en-US" sz="1800" dirty="0"/>
              <a:t>You will be unemployed for five full days (as opposed to one or two days at a time)</a:t>
            </a:r>
          </a:p>
          <a:p>
            <a:pPr marL="285750" lvl="0" indent="-285750" defTabSz="914400">
              <a:spcBef>
                <a:spcPts val="0"/>
              </a:spcBef>
              <a:spcAft>
                <a:spcPts val="600"/>
              </a:spcAft>
              <a:buFont typeface="Wingdings" panose="05000000000000000000" pitchFamily="2" charset="2"/>
              <a:buChar char="§"/>
            </a:pPr>
            <a:r>
              <a:rPr lang="en-US" sz="1800" dirty="0"/>
              <a:t>Management is </a:t>
            </a:r>
            <a:r>
              <a:rPr lang="en-US" sz="1800" i="1" dirty="0"/>
              <a:t>dictating</a:t>
            </a:r>
            <a:r>
              <a:rPr lang="en-US" sz="1800" dirty="0"/>
              <a:t> the amount of time you are unemployed</a:t>
            </a:r>
          </a:p>
          <a:p>
            <a:pPr marL="285750" lvl="0" indent="-285750" defTabSz="914400">
              <a:spcBef>
                <a:spcPts val="0"/>
              </a:spcBef>
              <a:spcAft>
                <a:spcPts val="600"/>
              </a:spcAft>
              <a:buFont typeface="Wingdings" panose="05000000000000000000" pitchFamily="2" charset="2"/>
              <a:buChar char="§"/>
            </a:pPr>
            <a:r>
              <a:rPr lang="en-US" sz="1800" dirty="0"/>
              <a:t>You are </a:t>
            </a:r>
            <a:r>
              <a:rPr lang="en-US" sz="1800" i="1" dirty="0"/>
              <a:t>willing</a:t>
            </a:r>
            <a:r>
              <a:rPr lang="en-US" sz="1800" dirty="0"/>
              <a:t> to work, that is, i.e., it was not your choice to stop working</a:t>
            </a:r>
          </a:p>
          <a:p>
            <a:pPr marL="285750" lvl="0" indent="-285750" defTabSz="914400">
              <a:spcBef>
                <a:spcPts val="0"/>
              </a:spcBef>
              <a:spcAft>
                <a:spcPts val="600"/>
              </a:spcAft>
              <a:buFont typeface="Wingdings" panose="05000000000000000000" pitchFamily="2" charset="2"/>
              <a:buChar char="§"/>
            </a:pPr>
            <a:r>
              <a:rPr lang="en-US" sz="1800" dirty="0"/>
              <a:t>You are </a:t>
            </a:r>
            <a:r>
              <a:rPr lang="en-US" sz="1800" i="1" dirty="0"/>
              <a:t>available</a:t>
            </a:r>
            <a:r>
              <a:rPr lang="en-US" sz="1800" dirty="0"/>
              <a:t> to work, you didn’t do anything to make yourself unavailable</a:t>
            </a:r>
          </a:p>
          <a:p>
            <a:pPr marL="285750" lvl="0" indent="-285750" defTabSz="914400">
              <a:spcBef>
                <a:spcPts val="0"/>
              </a:spcBef>
              <a:spcAft>
                <a:spcPts val="600"/>
              </a:spcAft>
              <a:buFont typeface="Wingdings" panose="05000000000000000000" pitchFamily="2" charset="2"/>
              <a:buChar char="§"/>
            </a:pPr>
            <a:r>
              <a:rPr lang="en-US" sz="1800" dirty="0"/>
              <a:t>You </a:t>
            </a:r>
            <a:r>
              <a:rPr lang="en-US" sz="1800" i="1" dirty="0"/>
              <a:t>meet</a:t>
            </a:r>
            <a:r>
              <a:rPr lang="en-US" sz="1800" dirty="0"/>
              <a:t> the “earnings requirement</a:t>
            </a:r>
          </a:p>
          <a:p>
            <a:pPr marL="285750" lvl="0" indent="-285750" defTabSz="914400">
              <a:spcBef>
                <a:spcPts val="0"/>
              </a:spcBef>
              <a:spcAft>
                <a:spcPts val="600"/>
              </a:spcAft>
              <a:buFont typeface="Wingdings" panose="05000000000000000000" pitchFamily="2" charset="2"/>
              <a:buChar char="§"/>
            </a:pPr>
            <a:r>
              <a:rPr lang="en-US" sz="1800" dirty="0"/>
              <a:t>You </a:t>
            </a:r>
            <a:r>
              <a:rPr lang="en-US" sz="1800" i="1" dirty="0"/>
              <a:t>work</a:t>
            </a:r>
            <a:r>
              <a:rPr lang="en-US" sz="1800" dirty="0"/>
              <a:t> in New Jersey (notice it doesn’t matter where you live)</a:t>
            </a:r>
            <a:endParaRPr lang="en-US" sz="900" dirty="0"/>
          </a:p>
        </p:txBody>
      </p:sp>
      <p:sp>
        <p:nvSpPr>
          <p:cNvPr id="139" name="Rectangle 138">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3083</Words>
  <Application>Microsoft Office PowerPoint</Application>
  <PresentationFormat>On-screen Show (16:9)</PresentationFormat>
  <Paragraphs>287</Paragraphs>
  <Slides>51</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Calibri Light</vt:lpstr>
      <vt:lpstr>Roboto</vt:lpstr>
      <vt:lpstr>Wingdings</vt:lpstr>
      <vt:lpstr>Arial</vt:lpstr>
      <vt:lpstr>Calibri</vt:lpstr>
      <vt:lpstr>Retrospect</vt:lpstr>
      <vt:lpstr>SFT 2275 Applying for Unemployment</vt:lpstr>
      <vt:lpstr>SFT 2275 are not Employment Law Experts</vt:lpstr>
      <vt:lpstr>Four Phases to Presentation</vt:lpstr>
      <vt:lpstr>Phase One: Some Background Context</vt:lpstr>
      <vt:lpstr>Unemployment and Furloughs: A little bit of history</vt:lpstr>
      <vt:lpstr>Differences with the 2020 MOA on furloughs</vt:lpstr>
      <vt:lpstr>What is the same?</vt:lpstr>
      <vt:lpstr>Differences with the 2009 Furlough deal (cont.)</vt:lpstr>
      <vt:lpstr>Unemployment is Possible for You For Those Blocks</vt:lpstr>
      <vt:lpstr>How much can you recieve?</vt:lpstr>
      <vt:lpstr>Phase Two: Setting Up an Account</vt:lpstr>
      <vt:lpstr>Create an Account Ahead of Time</vt:lpstr>
      <vt:lpstr>Creating an Account (cont.)</vt:lpstr>
      <vt:lpstr>Creating an Account: Your Personal Info</vt:lpstr>
      <vt:lpstr>Create a Password</vt:lpstr>
      <vt:lpstr>Phase Three: Actually Applying for Unemployment</vt:lpstr>
      <vt:lpstr>Actually Applying </vt:lpstr>
      <vt:lpstr>Information to have handy </vt:lpstr>
      <vt:lpstr>Information to have handy (cont.)</vt:lpstr>
      <vt:lpstr>Information to have handy, possibly</vt:lpstr>
      <vt:lpstr>Note on Visa Holders</vt:lpstr>
      <vt:lpstr>Pension Information</vt:lpstr>
      <vt:lpstr>Separation Pay</vt:lpstr>
      <vt:lpstr>Worked somewhere else in the past 18 months?</vt:lpstr>
      <vt:lpstr>When you’ve got all that prepped</vt:lpstr>
      <vt:lpstr>PowerPoint Presentation</vt:lpstr>
      <vt:lpstr>Answering their questions: general information</vt:lpstr>
      <vt:lpstr>Answering their questions: general information (cont.)</vt:lpstr>
      <vt:lpstr> Eligibility Information</vt:lpstr>
      <vt:lpstr>Eligibility Information (cont.)</vt:lpstr>
      <vt:lpstr>Eligibility Information (cont.)</vt:lpstr>
      <vt:lpstr>Employment Information</vt:lpstr>
      <vt:lpstr>Employment Information (cont.)</vt:lpstr>
      <vt:lpstr>Employment Details</vt:lpstr>
      <vt:lpstr>Phase Four: Weekly Certification</vt:lpstr>
      <vt:lpstr>Timing</vt:lpstr>
      <vt:lpstr>Timing (cont.)</vt:lpstr>
      <vt:lpstr>Earnings Information </vt:lpstr>
      <vt:lpstr>Timing (cont.)</vt:lpstr>
      <vt:lpstr>Timing (Cont.)</vt:lpstr>
      <vt:lpstr>Q &amp; A Section</vt:lpstr>
      <vt:lpstr>Claiming dependents and W-4</vt:lpstr>
      <vt:lpstr>10 or 12 Month Salary?</vt:lpstr>
      <vt:lpstr>My single day choice</vt:lpstr>
      <vt:lpstr>Create an account now or later?</vt:lpstr>
      <vt:lpstr>I’m getting a pension from another job I retired from</vt:lpstr>
      <vt:lpstr>When do I get my money?</vt:lpstr>
      <vt:lpstr>How often do I certify?</vt:lpstr>
      <vt:lpstr>When do I Certify?</vt:lpstr>
      <vt:lpstr>How does Social Security Factor Into This?</vt:lpstr>
      <vt:lpstr>What about Overload pay?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SFT 2275 Applying for Unemployment</dc:title>
  <dc:creator>Jackson, Rodger</dc:creator>
  <cp:lastModifiedBy>Jackson, Rodger</cp:lastModifiedBy>
  <cp:revision>1</cp:revision>
  <dcterms:created xsi:type="dcterms:W3CDTF">2020-10-23T21:23:36Z</dcterms:created>
  <dcterms:modified xsi:type="dcterms:W3CDTF">2020-10-23T21:24:15Z</dcterms:modified>
</cp:coreProperties>
</file>