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15" r:id="rId1"/>
  </p:sldMasterIdLst>
  <p:sldIdLst>
    <p:sldId id="256" r:id="rId2"/>
    <p:sldId id="257" r:id="rId3"/>
    <p:sldId id="258" r:id="rId4"/>
    <p:sldId id="259" r:id="rId5"/>
    <p:sldId id="260" r:id="rId6"/>
    <p:sldId id="264"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599"/>
  </p:normalViewPr>
  <p:slideViewPr>
    <p:cSldViewPr snapToGrid="0" snapToObjects="1">
      <p:cViewPr>
        <p:scale>
          <a:sx n="89" d="100"/>
          <a:sy n="89" d="100"/>
        </p:scale>
        <p:origin x="143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598C196-17A9-4FE1-9772-EB37195F3076}" type="doc">
      <dgm:prSet loTypeId="urn:microsoft.com/office/officeart/2017/3/layout/HorizontalPathTimeline" loCatId="process" qsTypeId="urn:microsoft.com/office/officeart/2005/8/quickstyle/simple1" qsCatId="simple" csTypeId="urn:microsoft.com/office/officeart/2005/8/colors/colorful2" csCatId="colorful" phldr="1"/>
      <dgm:spPr/>
      <dgm:t>
        <a:bodyPr/>
        <a:lstStyle/>
        <a:p>
          <a:endParaRPr lang="en-US"/>
        </a:p>
      </dgm:t>
    </dgm:pt>
    <dgm:pt modelId="{B5C88220-3F7F-4B11-B109-5677B7E9C9DD}">
      <dgm:prSet/>
      <dgm:spPr/>
      <dgm:t>
        <a:bodyPr/>
        <a:lstStyle/>
        <a:p>
          <a:pPr>
            <a:defRPr b="1"/>
          </a:pPr>
          <a:r>
            <a:rPr lang="en-US"/>
            <a:t>Fall of 2019</a:t>
          </a:r>
        </a:p>
      </dgm:t>
    </dgm:pt>
    <dgm:pt modelId="{886BF978-DA68-4012-9849-32A61BAFA739}" type="parTrans" cxnId="{9EC4DDF5-1287-4D59-878F-63129B2029E7}">
      <dgm:prSet/>
      <dgm:spPr/>
      <dgm:t>
        <a:bodyPr/>
        <a:lstStyle/>
        <a:p>
          <a:endParaRPr lang="en-US"/>
        </a:p>
      </dgm:t>
    </dgm:pt>
    <dgm:pt modelId="{1865FD33-E170-4157-958A-A0B10D3F1ECC}" type="sibTrans" cxnId="{9EC4DDF5-1287-4D59-878F-63129B2029E7}">
      <dgm:prSet/>
      <dgm:spPr/>
      <dgm:t>
        <a:bodyPr/>
        <a:lstStyle/>
        <a:p>
          <a:endParaRPr lang="en-US"/>
        </a:p>
      </dgm:t>
    </dgm:pt>
    <dgm:pt modelId="{ADB61F49-B032-4846-B949-F40F94729AEF}">
      <dgm:prSet/>
      <dgm:spPr/>
      <dgm:t>
        <a:bodyPr/>
        <a:lstStyle/>
        <a:p>
          <a:r>
            <a:rPr lang="en-US"/>
            <a:t>CWA, IFPTE and Management all switched over in Fall of 2019</a:t>
          </a:r>
        </a:p>
      </dgm:t>
    </dgm:pt>
    <dgm:pt modelId="{BB7847BA-5684-46E5-B71D-F11A33B1C443}" type="parTrans" cxnId="{ECBED472-39FF-4198-BCAF-70515BDCAB77}">
      <dgm:prSet/>
      <dgm:spPr/>
      <dgm:t>
        <a:bodyPr/>
        <a:lstStyle/>
        <a:p>
          <a:endParaRPr lang="en-US"/>
        </a:p>
      </dgm:t>
    </dgm:pt>
    <dgm:pt modelId="{5A93A26E-2508-452D-88B3-45064AF8E1ED}" type="sibTrans" cxnId="{ECBED472-39FF-4198-BCAF-70515BDCAB77}">
      <dgm:prSet/>
      <dgm:spPr/>
      <dgm:t>
        <a:bodyPr/>
        <a:lstStyle/>
        <a:p>
          <a:endParaRPr lang="en-US"/>
        </a:p>
      </dgm:t>
    </dgm:pt>
    <dgm:pt modelId="{00D708AC-EDCB-45C4-851E-4CFE7FEB08BD}">
      <dgm:prSet/>
      <dgm:spPr/>
      <dgm:t>
        <a:bodyPr/>
        <a:lstStyle/>
        <a:p>
          <a:pPr>
            <a:defRPr b="1"/>
          </a:pPr>
          <a:r>
            <a:rPr lang="en-US"/>
            <a:t>Spring of 2020</a:t>
          </a:r>
        </a:p>
      </dgm:t>
    </dgm:pt>
    <dgm:pt modelId="{2469C5F4-62EB-47A7-88AF-C104D6D3BC02}" type="parTrans" cxnId="{EF1A2543-93C4-404D-9AEE-D45CFF88382E}">
      <dgm:prSet/>
      <dgm:spPr/>
      <dgm:t>
        <a:bodyPr/>
        <a:lstStyle/>
        <a:p>
          <a:endParaRPr lang="en-US"/>
        </a:p>
      </dgm:t>
    </dgm:pt>
    <dgm:pt modelId="{E24B96A3-8853-417D-BEA6-3BEFA1F6F1AE}" type="sibTrans" cxnId="{EF1A2543-93C4-404D-9AEE-D45CFF88382E}">
      <dgm:prSet/>
      <dgm:spPr/>
      <dgm:t>
        <a:bodyPr/>
        <a:lstStyle/>
        <a:p>
          <a:endParaRPr lang="en-US"/>
        </a:p>
      </dgm:t>
    </dgm:pt>
    <dgm:pt modelId="{570D03B9-D912-4D32-B118-5DA2306A9070}">
      <dgm:prSet/>
      <dgm:spPr/>
      <dgm:t>
        <a:bodyPr/>
        <a:lstStyle/>
        <a:p>
          <a:r>
            <a:rPr lang="en-US"/>
            <a:t>SFT 2275 had been scheduled to do the switch over in Spring of 2020 but the pandemic hit</a:t>
          </a:r>
        </a:p>
      </dgm:t>
    </dgm:pt>
    <dgm:pt modelId="{E029E2A6-4A39-48AD-A3FF-BE2C4E597F3B}" type="parTrans" cxnId="{B01651F6-D8B3-406C-86F2-FEA3D113B3F2}">
      <dgm:prSet/>
      <dgm:spPr/>
      <dgm:t>
        <a:bodyPr/>
        <a:lstStyle/>
        <a:p>
          <a:endParaRPr lang="en-US"/>
        </a:p>
      </dgm:t>
    </dgm:pt>
    <dgm:pt modelId="{D6C8B9A5-BF48-4C6C-B469-822346365EF3}" type="sibTrans" cxnId="{B01651F6-D8B3-406C-86F2-FEA3D113B3F2}">
      <dgm:prSet/>
      <dgm:spPr/>
      <dgm:t>
        <a:bodyPr/>
        <a:lstStyle/>
        <a:p>
          <a:endParaRPr lang="en-US"/>
        </a:p>
      </dgm:t>
    </dgm:pt>
    <dgm:pt modelId="{91C50CFD-5D56-421B-A71E-50D71C62098E}">
      <dgm:prSet/>
      <dgm:spPr/>
      <dgm:t>
        <a:bodyPr/>
        <a:lstStyle/>
        <a:p>
          <a:pPr>
            <a:defRPr b="1"/>
          </a:pPr>
          <a:r>
            <a:rPr lang="en-US"/>
            <a:t>late August</a:t>
          </a:r>
        </a:p>
      </dgm:t>
    </dgm:pt>
    <dgm:pt modelId="{C1E59CB6-6AAC-4D75-9DA3-A9E535F0CC5D}" type="parTrans" cxnId="{252EF29E-0E46-4285-8878-41EE55277AF9}">
      <dgm:prSet/>
      <dgm:spPr/>
      <dgm:t>
        <a:bodyPr/>
        <a:lstStyle/>
        <a:p>
          <a:endParaRPr lang="en-US"/>
        </a:p>
      </dgm:t>
    </dgm:pt>
    <dgm:pt modelId="{AC3CDA1B-DC13-4E79-BE92-DDAC15D371E9}" type="sibTrans" cxnId="{252EF29E-0E46-4285-8878-41EE55277AF9}">
      <dgm:prSet/>
      <dgm:spPr/>
      <dgm:t>
        <a:bodyPr/>
        <a:lstStyle/>
        <a:p>
          <a:endParaRPr lang="en-US"/>
        </a:p>
      </dgm:t>
    </dgm:pt>
    <dgm:pt modelId="{198BD174-BA6B-4CD4-934D-EF1B04202B20}">
      <dgm:prSet/>
      <dgm:spPr/>
      <dgm:t>
        <a:bodyPr/>
        <a:lstStyle/>
        <a:p>
          <a:r>
            <a:rPr lang="en-US"/>
            <a:t>The state of NJ being swamped put it off until late August when they said that we could do the switch over on  Oct 1.  </a:t>
          </a:r>
        </a:p>
      </dgm:t>
    </dgm:pt>
    <dgm:pt modelId="{98CB37AC-669C-4BC7-89B6-A4F021FA129E}" type="parTrans" cxnId="{61B244CB-B4BB-461C-A336-06B33837FA80}">
      <dgm:prSet/>
      <dgm:spPr/>
      <dgm:t>
        <a:bodyPr/>
        <a:lstStyle/>
        <a:p>
          <a:endParaRPr lang="en-US"/>
        </a:p>
      </dgm:t>
    </dgm:pt>
    <dgm:pt modelId="{AD57AAC5-18F6-45F3-A9E2-A7F5DBF1E11A}" type="sibTrans" cxnId="{61B244CB-B4BB-461C-A336-06B33837FA80}">
      <dgm:prSet/>
      <dgm:spPr/>
      <dgm:t>
        <a:bodyPr/>
        <a:lstStyle/>
        <a:p>
          <a:endParaRPr lang="en-US"/>
        </a:p>
      </dgm:t>
    </dgm:pt>
    <dgm:pt modelId="{6CB85F5A-A1B5-441A-B6EA-EAA8A3F9A936}">
      <dgm:prSet/>
      <dgm:spPr/>
      <dgm:t>
        <a:bodyPr/>
        <a:lstStyle/>
        <a:p>
          <a:pPr>
            <a:defRPr b="1"/>
          </a:pPr>
          <a:r>
            <a:rPr lang="en-US"/>
            <a:t>October</a:t>
          </a:r>
        </a:p>
      </dgm:t>
    </dgm:pt>
    <dgm:pt modelId="{F8C1B44B-936C-4763-B480-1E842356C5A0}" type="parTrans" cxnId="{2B015DF5-D6F4-4CEE-9B39-F36293C96B21}">
      <dgm:prSet/>
      <dgm:spPr/>
      <dgm:t>
        <a:bodyPr/>
        <a:lstStyle/>
        <a:p>
          <a:endParaRPr lang="en-US"/>
        </a:p>
      </dgm:t>
    </dgm:pt>
    <dgm:pt modelId="{80DC222A-1B8E-4CA9-BB64-9195EF892CE8}" type="sibTrans" cxnId="{2B015DF5-D6F4-4CEE-9B39-F36293C96B21}">
      <dgm:prSet/>
      <dgm:spPr/>
      <dgm:t>
        <a:bodyPr/>
        <a:lstStyle/>
        <a:p>
          <a:endParaRPr lang="en-US"/>
        </a:p>
      </dgm:t>
    </dgm:pt>
    <dgm:pt modelId="{9B541265-87A7-4F80-A774-BA557E9898F7}">
      <dgm:prSet/>
      <dgm:spPr/>
      <dgm:t>
        <a:bodyPr/>
        <a:lstStyle/>
        <a:p>
          <a:r>
            <a:rPr lang="en-US"/>
            <a:t>This coincides with the “open enrollment” period which takes place for the month of October</a:t>
          </a:r>
        </a:p>
      </dgm:t>
    </dgm:pt>
    <dgm:pt modelId="{99B498A4-37A4-472F-AA77-9F0B1CFCCE20}" type="parTrans" cxnId="{126C1F7F-C794-4C84-8174-403F072C6CB8}">
      <dgm:prSet/>
      <dgm:spPr/>
      <dgm:t>
        <a:bodyPr/>
        <a:lstStyle/>
        <a:p>
          <a:endParaRPr lang="en-US"/>
        </a:p>
      </dgm:t>
    </dgm:pt>
    <dgm:pt modelId="{8AF1E04B-35C0-4760-AA24-1F2856975B9E}" type="sibTrans" cxnId="{126C1F7F-C794-4C84-8174-403F072C6CB8}">
      <dgm:prSet/>
      <dgm:spPr/>
      <dgm:t>
        <a:bodyPr/>
        <a:lstStyle/>
        <a:p>
          <a:endParaRPr lang="en-US"/>
        </a:p>
      </dgm:t>
    </dgm:pt>
    <dgm:pt modelId="{F763B8DE-CFAD-9047-A749-DD802002850E}" type="pres">
      <dgm:prSet presAssocID="{F598C196-17A9-4FE1-9772-EB37195F3076}" presName="root" presStyleCnt="0">
        <dgm:presLayoutVars>
          <dgm:chMax/>
          <dgm:chPref/>
          <dgm:animLvl val="lvl"/>
        </dgm:presLayoutVars>
      </dgm:prSet>
      <dgm:spPr/>
    </dgm:pt>
    <dgm:pt modelId="{82D72937-B273-1541-BAFB-7566284C1E51}" type="pres">
      <dgm:prSet presAssocID="{F598C196-17A9-4FE1-9772-EB37195F3076}" presName="divider" presStyleLbl="node1" presStyleIdx="0" presStyleCnt="1"/>
      <dgm:spPr/>
    </dgm:pt>
    <dgm:pt modelId="{63F6CC89-C1E1-654A-87F5-E62FD448108C}" type="pres">
      <dgm:prSet presAssocID="{F598C196-17A9-4FE1-9772-EB37195F3076}" presName="nodes" presStyleCnt="0">
        <dgm:presLayoutVars>
          <dgm:chMax/>
          <dgm:chPref/>
          <dgm:animLvl val="lvl"/>
        </dgm:presLayoutVars>
      </dgm:prSet>
      <dgm:spPr/>
    </dgm:pt>
    <dgm:pt modelId="{832153BD-0169-9B4B-BB4B-5DA5F0E28A84}" type="pres">
      <dgm:prSet presAssocID="{B5C88220-3F7F-4B11-B109-5677B7E9C9DD}" presName="composite" presStyleCnt="0"/>
      <dgm:spPr/>
    </dgm:pt>
    <dgm:pt modelId="{3856FA72-A898-3746-9915-BE2958DB4741}" type="pres">
      <dgm:prSet presAssocID="{B5C88220-3F7F-4B11-B109-5677B7E9C9DD}" presName="L1TextContainer" presStyleLbl="revTx" presStyleIdx="0" presStyleCnt="4">
        <dgm:presLayoutVars>
          <dgm:chMax val="1"/>
          <dgm:chPref val="1"/>
          <dgm:bulletEnabled val="1"/>
        </dgm:presLayoutVars>
      </dgm:prSet>
      <dgm:spPr/>
    </dgm:pt>
    <dgm:pt modelId="{F2D7C46C-C1CA-1649-8725-C6EB45869DA5}" type="pres">
      <dgm:prSet presAssocID="{B5C88220-3F7F-4B11-B109-5677B7E9C9DD}" presName="L2TextContainerWrapper" presStyleCnt="0">
        <dgm:presLayoutVars>
          <dgm:chMax val="0"/>
          <dgm:chPref val="0"/>
          <dgm:bulletEnabled val="1"/>
        </dgm:presLayoutVars>
      </dgm:prSet>
      <dgm:spPr/>
    </dgm:pt>
    <dgm:pt modelId="{0F7D5364-BF7D-DA46-8792-E3EFD99118BF}" type="pres">
      <dgm:prSet presAssocID="{B5C88220-3F7F-4B11-B109-5677B7E9C9DD}" presName="L2TextContainer" presStyleLbl="bgAccFollowNode1" presStyleIdx="0" presStyleCnt="4"/>
      <dgm:spPr/>
    </dgm:pt>
    <dgm:pt modelId="{112A471D-D769-234D-B830-2056FC441978}" type="pres">
      <dgm:prSet presAssocID="{B5C88220-3F7F-4B11-B109-5677B7E9C9DD}" presName="FlexibleEmptyPlaceHolder" presStyleCnt="0"/>
      <dgm:spPr/>
    </dgm:pt>
    <dgm:pt modelId="{8FE9E4FF-3D88-5B4E-B332-DA6543D6AB2A}" type="pres">
      <dgm:prSet presAssocID="{B5C88220-3F7F-4B11-B109-5677B7E9C9DD}" presName="ConnectLine" presStyleLbl="alignNode1" presStyleIdx="0" presStyleCnt="4"/>
      <dgm:spPr>
        <a:solidFill>
          <a:schemeClr val="accent2">
            <a:hueOff val="0"/>
            <a:satOff val="0"/>
            <a:lumOff val="0"/>
            <a:alphaOff val="0"/>
          </a:schemeClr>
        </a:solidFill>
        <a:ln w="6350" cap="flat" cmpd="sng" algn="in">
          <a:solidFill>
            <a:schemeClr val="accent2">
              <a:hueOff val="0"/>
              <a:satOff val="0"/>
              <a:lumOff val="0"/>
              <a:alphaOff val="0"/>
            </a:schemeClr>
          </a:solidFill>
          <a:prstDash val="dash"/>
        </a:ln>
        <a:effectLst/>
      </dgm:spPr>
    </dgm:pt>
    <dgm:pt modelId="{CD914362-35C2-A240-AB3D-DA3C59898026}" type="pres">
      <dgm:prSet presAssocID="{B5C88220-3F7F-4B11-B109-5677B7E9C9DD}" presName="ConnectorPoint" presStyleLbl="fgAcc1" presStyleIdx="0" presStyleCnt="4"/>
      <dgm:spPr>
        <a:solidFill>
          <a:schemeClr val="lt1">
            <a:alpha val="90000"/>
            <a:hueOff val="0"/>
            <a:satOff val="0"/>
            <a:lumOff val="0"/>
            <a:alphaOff val="0"/>
          </a:schemeClr>
        </a:solidFill>
        <a:ln w="34925" cap="flat" cmpd="sng" algn="in">
          <a:noFill/>
          <a:prstDash val="solid"/>
        </a:ln>
        <a:effectLst/>
      </dgm:spPr>
    </dgm:pt>
    <dgm:pt modelId="{150F50AF-25A7-4E48-8E98-3818ECBB5B88}" type="pres">
      <dgm:prSet presAssocID="{B5C88220-3F7F-4B11-B109-5677B7E9C9DD}" presName="EmptyPlaceHolder" presStyleCnt="0"/>
      <dgm:spPr/>
    </dgm:pt>
    <dgm:pt modelId="{95B93782-FF3E-FA42-A3B2-601E639E95A8}" type="pres">
      <dgm:prSet presAssocID="{1865FD33-E170-4157-958A-A0B10D3F1ECC}" presName="spaceBetweenRectangles" presStyleCnt="0"/>
      <dgm:spPr/>
    </dgm:pt>
    <dgm:pt modelId="{8F1F86B2-7E40-2648-96EE-045BBF4ABB8F}" type="pres">
      <dgm:prSet presAssocID="{00D708AC-EDCB-45C4-851E-4CFE7FEB08BD}" presName="composite" presStyleCnt="0"/>
      <dgm:spPr/>
    </dgm:pt>
    <dgm:pt modelId="{6F733046-A0D9-5C42-AD68-F9158A7ADAE9}" type="pres">
      <dgm:prSet presAssocID="{00D708AC-EDCB-45C4-851E-4CFE7FEB08BD}" presName="L1TextContainer" presStyleLbl="revTx" presStyleIdx="1" presStyleCnt="4">
        <dgm:presLayoutVars>
          <dgm:chMax val="1"/>
          <dgm:chPref val="1"/>
          <dgm:bulletEnabled val="1"/>
        </dgm:presLayoutVars>
      </dgm:prSet>
      <dgm:spPr/>
    </dgm:pt>
    <dgm:pt modelId="{2BF7BF77-4C1F-C244-92EF-95C6AE33D48E}" type="pres">
      <dgm:prSet presAssocID="{00D708AC-EDCB-45C4-851E-4CFE7FEB08BD}" presName="L2TextContainerWrapper" presStyleCnt="0">
        <dgm:presLayoutVars>
          <dgm:chMax val="0"/>
          <dgm:chPref val="0"/>
          <dgm:bulletEnabled val="1"/>
        </dgm:presLayoutVars>
      </dgm:prSet>
      <dgm:spPr/>
    </dgm:pt>
    <dgm:pt modelId="{301242E4-5F7A-2A45-809B-ABDECBA690C5}" type="pres">
      <dgm:prSet presAssocID="{00D708AC-EDCB-45C4-851E-4CFE7FEB08BD}" presName="L2TextContainer" presStyleLbl="bgAccFollowNode1" presStyleIdx="1" presStyleCnt="4"/>
      <dgm:spPr/>
    </dgm:pt>
    <dgm:pt modelId="{F682054C-CF7A-C245-9267-C5F45A1035AC}" type="pres">
      <dgm:prSet presAssocID="{00D708AC-EDCB-45C4-851E-4CFE7FEB08BD}" presName="FlexibleEmptyPlaceHolder" presStyleCnt="0"/>
      <dgm:spPr/>
    </dgm:pt>
    <dgm:pt modelId="{C70B4D99-DF51-1544-B3D4-663661FAD44C}" type="pres">
      <dgm:prSet presAssocID="{00D708AC-EDCB-45C4-851E-4CFE7FEB08BD}" presName="ConnectLine" presStyleLbl="alignNode1" presStyleIdx="1" presStyleCnt="4"/>
      <dgm:spPr>
        <a:solidFill>
          <a:schemeClr val="accent2">
            <a:hueOff val="-55218"/>
            <a:satOff val="-18112"/>
            <a:lumOff val="-6601"/>
            <a:alphaOff val="0"/>
          </a:schemeClr>
        </a:solidFill>
        <a:ln w="6350" cap="flat" cmpd="sng" algn="in">
          <a:solidFill>
            <a:schemeClr val="accent2">
              <a:hueOff val="-55218"/>
              <a:satOff val="-18112"/>
              <a:lumOff val="-6601"/>
              <a:alphaOff val="0"/>
            </a:schemeClr>
          </a:solidFill>
          <a:prstDash val="dash"/>
        </a:ln>
        <a:effectLst/>
      </dgm:spPr>
    </dgm:pt>
    <dgm:pt modelId="{0B9834B2-C817-E64D-AD9A-E2FD6E92E756}" type="pres">
      <dgm:prSet presAssocID="{00D708AC-EDCB-45C4-851E-4CFE7FEB08BD}" presName="ConnectorPoint" presStyleLbl="fgAcc1" presStyleIdx="1" presStyleCnt="4"/>
      <dgm:spPr>
        <a:solidFill>
          <a:schemeClr val="lt1">
            <a:alpha val="90000"/>
            <a:hueOff val="0"/>
            <a:satOff val="0"/>
            <a:lumOff val="0"/>
            <a:alphaOff val="0"/>
          </a:schemeClr>
        </a:solidFill>
        <a:ln w="34925" cap="flat" cmpd="sng" algn="in">
          <a:noFill/>
          <a:prstDash val="solid"/>
        </a:ln>
        <a:effectLst/>
      </dgm:spPr>
    </dgm:pt>
    <dgm:pt modelId="{6D231838-A1DB-B34E-94F9-AAB9FEEF57F2}" type="pres">
      <dgm:prSet presAssocID="{00D708AC-EDCB-45C4-851E-4CFE7FEB08BD}" presName="EmptyPlaceHolder" presStyleCnt="0"/>
      <dgm:spPr/>
    </dgm:pt>
    <dgm:pt modelId="{5C599B9D-232C-8B4D-9174-2E38E303774E}" type="pres">
      <dgm:prSet presAssocID="{E24B96A3-8853-417D-BEA6-3BEFA1F6F1AE}" presName="spaceBetweenRectangles" presStyleCnt="0"/>
      <dgm:spPr/>
    </dgm:pt>
    <dgm:pt modelId="{29F9D497-A26B-E142-8229-1E1214B7A22B}" type="pres">
      <dgm:prSet presAssocID="{91C50CFD-5D56-421B-A71E-50D71C62098E}" presName="composite" presStyleCnt="0"/>
      <dgm:spPr/>
    </dgm:pt>
    <dgm:pt modelId="{6EA8B594-F764-1140-AFCB-DE95444AE2E0}" type="pres">
      <dgm:prSet presAssocID="{91C50CFD-5D56-421B-A71E-50D71C62098E}" presName="L1TextContainer" presStyleLbl="revTx" presStyleIdx="2" presStyleCnt="4">
        <dgm:presLayoutVars>
          <dgm:chMax val="1"/>
          <dgm:chPref val="1"/>
          <dgm:bulletEnabled val="1"/>
        </dgm:presLayoutVars>
      </dgm:prSet>
      <dgm:spPr/>
    </dgm:pt>
    <dgm:pt modelId="{9CD94386-03D3-9947-ABD9-6CD227FD8AE8}" type="pres">
      <dgm:prSet presAssocID="{91C50CFD-5D56-421B-A71E-50D71C62098E}" presName="L2TextContainerWrapper" presStyleCnt="0">
        <dgm:presLayoutVars>
          <dgm:chMax val="0"/>
          <dgm:chPref val="0"/>
          <dgm:bulletEnabled val="1"/>
        </dgm:presLayoutVars>
      </dgm:prSet>
      <dgm:spPr/>
    </dgm:pt>
    <dgm:pt modelId="{8C3058A7-2114-224F-90D9-5938F6583E82}" type="pres">
      <dgm:prSet presAssocID="{91C50CFD-5D56-421B-A71E-50D71C62098E}" presName="L2TextContainer" presStyleLbl="bgAccFollowNode1" presStyleIdx="2" presStyleCnt="4"/>
      <dgm:spPr/>
    </dgm:pt>
    <dgm:pt modelId="{F2541A92-7AC6-6A45-8896-9CDEACA82741}" type="pres">
      <dgm:prSet presAssocID="{91C50CFD-5D56-421B-A71E-50D71C62098E}" presName="FlexibleEmptyPlaceHolder" presStyleCnt="0"/>
      <dgm:spPr/>
    </dgm:pt>
    <dgm:pt modelId="{D8E3E0F1-0149-6A4A-9B2C-EF70880C028A}" type="pres">
      <dgm:prSet presAssocID="{91C50CFD-5D56-421B-A71E-50D71C62098E}" presName="ConnectLine" presStyleLbl="alignNode1" presStyleIdx="2" presStyleCnt="4"/>
      <dgm:spPr>
        <a:solidFill>
          <a:schemeClr val="accent2">
            <a:hueOff val="-110436"/>
            <a:satOff val="-36223"/>
            <a:lumOff val="-13202"/>
            <a:alphaOff val="0"/>
          </a:schemeClr>
        </a:solidFill>
        <a:ln w="6350" cap="flat" cmpd="sng" algn="in">
          <a:solidFill>
            <a:schemeClr val="accent2">
              <a:hueOff val="-110436"/>
              <a:satOff val="-36223"/>
              <a:lumOff val="-13202"/>
              <a:alphaOff val="0"/>
            </a:schemeClr>
          </a:solidFill>
          <a:prstDash val="dash"/>
        </a:ln>
        <a:effectLst/>
      </dgm:spPr>
    </dgm:pt>
    <dgm:pt modelId="{60BC1E81-5A17-4A4C-99BB-3A1127A2CA41}" type="pres">
      <dgm:prSet presAssocID="{91C50CFD-5D56-421B-A71E-50D71C62098E}" presName="ConnectorPoint" presStyleLbl="fgAcc1" presStyleIdx="2" presStyleCnt="4"/>
      <dgm:spPr>
        <a:solidFill>
          <a:schemeClr val="lt1">
            <a:alpha val="90000"/>
            <a:hueOff val="0"/>
            <a:satOff val="0"/>
            <a:lumOff val="0"/>
            <a:alphaOff val="0"/>
          </a:schemeClr>
        </a:solidFill>
        <a:ln w="34925" cap="flat" cmpd="sng" algn="in">
          <a:noFill/>
          <a:prstDash val="solid"/>
        </a:ln>
        <a:effectLst/>
      </dgm:spPr>
    </dgm:pt>
    <dgm:pt modelId="{3C247120-43DB-ED45-A8D6-60348361A93A}" type="pres">
      <dgm:prSet presAssocID="{91C50CFD-5D56-421B-A71E-50D71C62098E}" presName="EmptyPlaceHolder" presStyleCnt="0"/>
      <dgm:spPr/>
    </dgm:pt>
    <dgm:pt modelId="{51359B19-0A3E-EB40-A2A3-43734943D1B9}" type="pres">
      <dgm:prSet presAssocID="{AC3CDA1B-DC13-4E79-BE92-DDAC15D371E9}" presName="spaceBetweenRectangles" presStyleCnt="0"/>
      <dgm:spPr/>
    </dgm:pt>
    <dgm:pt modelId="{0DBAB14F-AE60-894F-8164-5E6EE439F646}" type="pres">
      <dgm:prSet presAssocID="{6CB85F5A-A1B5-441A-B6EA-EAA8A3F9A936}" presName="composite" presStyleCnt="0"/>
      <dgm:spPr/>
    </dgm:pt>
    <dgm:pt modelId="{7112FE2E-B151-A248-8A49-0FACBE959DFC}" type="pres">
      <dgm:prSet presAssocID="{6CB85F5A-A1B5-441A-B6EA-EAA8A3F9A936}" presName="L1TextContainer" presStyleLbl="revTx" presStyleIdx="3" presStyleCnt="4">
        <dgm:presLayoutVars>
          <dgm:chMax val="1"/>
          <dgm:chPref val="1"/>
          <dgm:bulletEnabled val="1"/>
        </dgm:presLayoutVars>
      </dgm:prSet>
      <dgm:spPr/>
    </dgm:pt>
    <dgm:pt modelId="{945BC355-D563-3448-8261-19FDE95C927F}" type="pres">
      <dgm:prSet presAssocID="{6CB85F5A-A1B5-441A-B6EA-EAA8A3F9A936}" presName="L2TextContainerWrapper" presStyleCnt="0">
        <dgm:presLayoutVars>
          <dgm:chMax val="0"/>
          <dgm:chPref val="0"/>
          <dgm:bulletEnabled val="1"/>
        </dgm:presLayoutVars>
      </dgm:prSet>
      <dgm:spPr/>
    </dgm:pt>
    <dgm:pt modelId="{C7B78204-C7E7-DA43-A005-21C8803AA332}" type="pres">
      <dgm:prSet presAssocID="{6CB85F5A-A1B5-441A-B6EA-EAA8A3F9A936}" presName="L2TextContainer" presStyleLbl="bgAccFollowNode1" presStyleIdx="3" presStyleCnt="4"/>
      <dgm:spPr/>
    </dgm:pt>
    <dgm:pt modelId="{0680F4EE-C1F3-104B-8D3D-FD9003B8AD59}" type="pres">
      <dgm:prSet presAssocID="{6CB85F5A-A1B5-441A-B6EA-EAA8A3F9A936}" presName="FlexibleEmptyPlaceHolder" presStyleCnt="0"/>
      <dgm:spPr/>
    </dgm:pt>
    <dgm:pt modelId="{DD49D251-35F7-C747-AFAF-45FE5B20D5B8}" type="pres">
      <dgm:prSet presAssocID="{6CB85F5A-A1B5-441A-B6EA-EAA8A3F9A936}" presName="ConnectLine" presStyleLbl="alignNode1" presStyleIdx="3" presStyleCnt="4"/>
      <dgm:spPr>
        <a:solidFill>
          <a:schemeClr val="accent2">
            <a:hueOff val="-165654"/>
            <a:satOff val="-54335"/>
            <a:lumOff val="-19803"/>
            <a:alphaOff val="0"/>
          </a:schemeClr>
        </a:solidFill>
        <a:ln w="6350" cap="flat" cmpd="sng" algn="in">
          <a:solidFill>
            <a:schemeClr val="accent2">
              <a:hueOff val="-165654"/>
              <a:satOff val="-54335"/>
              <a:lumOff val="-19803"/>
              <a:alphaOff val="0"/>
            </a:schemeClr>
          </a:solidFill>
          <a:prstDash val="dash"/>
        </a:ln>
        <a:effectLst/>
      </dgm:spPr>
    </dgm:pt>
    <dgm:pt modelId="{98C25F1F-745A-4145-99FA-9550C0552A5A}" type="pres">
      <dgm:prSet presAssocID="{6CB85F5A-A1B5-441A-B6EA-EAA8A3F9A936}" presName="ConnectorPoint" presStyleLbl="fgAcc1" presStyleIdx="3" presStyleCnt="4"/>
      <dgm:spPr>
        <a:solidFill>
          <a:schemeClr val="lt1">
            <a:alpha val="90000"/>
            <a:hueOff val="0"/>
            <a:satOff val="0"/>
            <a:lumOff val="0"/>
            <a:alphaOff val="0"/>
          </a:schemeClr>
        </a:solidFill>
        <a:ln w="34925" cap="flat" cmpd="sng" algn="in">
          <a:noFill/>
          <a:prstDash val="solid"/>
        </a:ln>
        <a:effectLst/>
      </dgm:spPr>
    </dgm:pt>
    <dgm:pt modelId="{C7827C8C-362E-DA43-85D2-1F8B333244C0}" type="pres">
      <dgm:prSet presAssocID="{6CB85F5A-A1B5-441A-B6EA-EAA8A3F9A936}" presName="EmptyPlaceHolder" presStyleCnt="0"/>
      <dgm:spPr/>
    </dgm:pt>
  </dgm:ptLst>
  <dgm:cxnLst>
    <dgm:cxn modelId="{EF1A2543-93C4-404D-9AEE-D45CFF88382E}" srcId="{F598C196-17A9-4FE1-9772-EB37195F3076}" destId="{00D708AC-EDCB-45C4-851E-4CFE7FEB08BD}" srcOrd="1" destOrd="0" parTransId="{2469C5F4-62EB-47A7-88AF-C104D6D3BC02}" sibTransId="{E24B96A3-8853-417D-BEA6-3BEFA1F6F1AE}"/>
    <dgm:cxn modelId="{738D3454-3916-1A45-AE02-DAE2636A5E2B}" type="presOf" srcId="{6CB85F5A-A1B5-441A-B6EA-EAA8A3F9A936}" destId="{7112FE2E-B151-A248-8A49-0FACBE959DFC}" srcOrd="0" destOrd="0" presId="urn:microsoft.com/office/officeart/2017/3/layout/HorizontalPathTimeline"/>
    <dgm:cxn modelId="{7788B358-6E31-0C45-BCFA-0EE5C769A3D9}" type="presOf" srcId="{ADB61F49-B032-4846-B949-F40F94729AEF}" destId="{0F7D5364-BF7D-DA46-8792-E3EFD99118BF}" srcOrd="0" destOrd="0" presId="urn:microsoft.com/office/officeart/2017/3/layout/HorizontalPathTimeline"/>
    <dgm:cxn modelId="{03664763-23D9-EF42-AA16-5DC4753A8B3D}" type="presOf" srcId="{91C50CFD-5D56-421B-A71E-50D71C62098E}" destId="{6EA8B594-F764-1140-AFCB-DE95444AE2E0}" srcOrd="0" destOrd="0" presId="urn:microsoft.com/office/officeart/2017/3/layout/HorizontalPathTimeline"/>
    <dgm:cxn modelId="{217A8F72-AD4F-BE49-B44F-E4E2CC181AB0}" type="presOf" srcId="{198BD174-BA6B-4CD4-934D-EF1B04202B20}" destId="{8C3058A7-2114-224F-90D9-5938F6583E82}" srcOrd="0" destOrd="0" presId="urn:microsoft.com/office/officeart/2017/3/layout/HorizontalPathTimeline"/>
    <dgm:cxn modelId="{ECBED472-39FF-4198-BCAF-70515BDCAB77}" srcId="{B5C88220-3F7F-4B11-B109-5677B7E9C9DD}" destId="{ADB61F49-B032-4846-B949-F40F94729AEF}" srcOrd="0" destOrd="0" parTransId="{BB7847BA-5684-46E5-B71D-F11A33B1C443}" sibTransId="{5A93A26E-2508-452D-88B3-45064AF8E1ED}"/>
    <dgm:cxn modelId="{126C1F7F-C794-4C84-8174-403F072C6CB8}" srcId="{6CB85F5A-A1B5-441A-B6EA-EAA8A3F9A936}" destId="{9B541265-87A7-4F80-A774-BA557E9898F7}" srcOrd="0" destOrd="0" parTransId="{99B498A4-37A4-472F-AA77-9F0B1CFCCE20}" sibTransId="{8AF1E04B-35C0-4760-AA24-1F2856975B9E}"/>
    <dgm:cxn modelId="{474E3885-E26F-BE4C-B7E4-0DD01B27D9F5}" type="presOf" srcId="{00D708AC-EDCB-45C4-851E-4CFE7FEB08BD}" destId="{6F733046-A0D9-5C42-AD68-F9158A7ADAE9}" srcOrd="0" destOrd="0" presId="urn:microsoft.com/office/officeart/2017/3/layout/HorizontalPathTimeline"/>
    <dgm:cxn modelId="{CC561291-FECA-DF45-A1CF-AB0A9321C0A8}" type="presOf" srcId="{9B541265-87A7-4F80-A774-BA557E9898F7}" destId="{C7B78204-C7E7-DA43-A005-21C8803AA332}" srcOrd="0" destOrd="0" presId="urn:microsoft.com/office/officeart/2017/3/layout/HorizontalPathTimeline"/>
    <dgm:cxn modelId="{0072D399-D33F-F949-A8B1-F9E0B54F4C13}" type="presOf" srcId="{570D03B9-D912-4D32-B118-5DA2306A9070}" destId="{301242E4-5F7A-2A45-809B-ABDECBA690C5}" srcOrd="0" destOrd="0" presId="urn:microsoft.com/office/officeart/2017/3/layout/HorizontalPathTimeline"/>
    <dgm:cxn modelId="{252EF29E-0E46-4285-8878-41EE55277AF9}" srcId="{F598C196-17A9-4FE1-9772-EB37195F3076}" destId="{91C50CFD-5D56-421B-A71E-50D71C62098E}" srcOrd="2" destOrd="0" parTransId="{C1E59CB6-6AAC-4D75-9DA3-A9E535F0CC5D}" sibTransId="{AC3CDA1B-DC13-4E79-BE92-DDAC15D371E9}"/>
    <dgm:cxn modelId="{61B244CB-B4BB-461C-A336-06B33837FA80}" srcId="{91C50CFD-5D56-421B-A71E-50D71C62098E}" destId="{198BD174-BA6B-4CD4-934D-EF1B04202B20}" srcOrd="0" destOrd="0" parTransId="{98CB37AC-669C-4BC7-89B6-A4F021FA129E}" sibTransId="{AD57AAC5-18F6-45F3-A9E2-A7F5DBF1E11A}"/>
    <dgm:cxn modelId="{06F56DDA-F7E1-2E40-A341-D370D75362D2}" type="presOf" srcId="{B5C88220-3F7F-4B11-B109-5677B7E9C9DD}" destId="{3856FA72-A898-3746-9915-BE2958DB4741}" srcOrd="0" destOrd="0" presId="urn:microsoft.com/office/officeart/2017/3/layout/HorizontalPathTimeline"/>
    <dgm:cxn modelId="{28A43EDB-2B39-7045-B498-6379D33CE2DE}" type="presOf" srcId="{F598C196-17A9-4FE1-9772-EB37195F3076}" destId="{F763B8DE-CFAD-9047-A749-DD802002850E}" srcOrd="0" destOrd="0" presId="urn:microsoft.com/office/officeart/2017/3/layout/HorizontalPathTimeline"/>
    <dgm:cxn modelId="{2B015DF5-D6F4-4CEE-9B39-F36293C96B21}" srcId="{F598C196-17A9-4FE1-9772-EB37195F3076}" destId="{6CB85F5A-A1B5-441A-B6EA-EAA8A3F9A936}" srcOrd="3" destOrd="0" parTransId="{F8C1B44B-936C-4763-B480-1E842356C5A0}" sibTransId="{80DC222A-1B8E-4CA9-BB64-9195EF892CE8}"/>
    <dgm:cxn modelId="{9EC4DDF5-1287-4D59-878F-63129B2029E7}" srcId="{F598C196-17A9-4FE1-9772-EB37195F3076}" destId="{B5C88220-3F7F-4B11-B109-5677B7E9C9DD}" srcOrd="0" destOrd="0" parTransId="{886BF978-DA68-4012-9849-32A61BAFA739}" sibTransId="{1865FD33-E170-4157-958A-A0B10D3F1ECC}"/>
    <dgm:cxn modelId="{B01651F6-D8B3-406C-86F2-FEA3D113B3F2}" srcId="{00D708AC-EDCB-45C4-851E-4CFE7FEB08BD}" destId="{570D03B9-D912-4D32-B118-5DA2306A9070}" srcOrd="0" destOrd="0" parTransId="{E029E2A6-4A39-48AD-A3FF-BE2C4E597F3B}" sibTransId="{D6C8B9A5-BF48-4C6C-B469-822346365EF3}"/>
    <dgm:cxn modelId="{B5277219-3381-BB4F-9C01-2DC73C1C801E}" type="presParOf" srcId="{F763B8DE-CFAD-9047-A749-DD802002850E}" destId="{82D72937-B273-1541-BAFB-7566284C1E51}" srcOrd="0" destOrd="0" presId="urn:microsoft.com/office/officeart/2017/3/layout/HorizontalPathTimeline"/>
    <dgm:cxn modelId="{34FA0A3C-9A5C-1C47-AE90-7330A4A81A83}" type="presParOf" srcId="{F763B8DE-CFAD-9047-A749-DD802002850E}" destId="{63F6CC89-C1E1-654A-87F5-E62FD448108C}" srcOrd="1" destOrd="0" presId="urn:microsoft.com/office/officeart/2017/3/layout/HorizontalPathTimeline"/>
    <dgm:cxn modelId="{BB1F9398-E883-754B-82AF-B8834E93E1CF}" type="presParOf" srcId="{63F6CC89-C1E1-654A-87F5-E62FD448108C}" destId="{832153BD-0169-9B4B-BB4B-5DA5F0E28A84}" srcOrd="0" destOrd="0" presId="urn:microsoft.com/office/officeart/2017/3/layout/HorizontalPathTimeline"/>
    <dgm:cxn modelId="{5F494815-5DA9-FC46-A78D-87FA18A0C6D8}" type="presParOf" srcId="{832153BD-0169-9B4B-BB4B-5DA5F0E28A84}" destId="{3856FA72-A898-3746-9915-BE2958DB4741}" srcOrd="0" destOrd="0" presId="urn:microsoft.com/office/officeart/2017/3/layout/HorizontalPathTimeline"/>
    <dgm:cxn modelId="{44F266C3-C0EB-0548-A747-3120DCF355AF}" type="presParOf" srcId="{832153BD-0169-9B4B-BB4B-5DA5F0E28A84}" destId="{F2D7C46C-C1CA-1649-8725-C6EB45869DA5}" srcOrd="1" destOrd="0" presId="urn:microsoft.com/office/officeart/2017/3/layout/HorizontalPathTimeline"/>
    <dgm:cxn modelId="{69670C66-6E00-6844-A882-1067D8197F80}" type="presParOf" srcId="{F2D7C46C-C1CA-1649-8725-C6EB45869DA5}" destId="{0F7D5364-BF7D-DA46-8792-E3EFD99118BF}" srcOrd="0" destOrd="0" presId="urn:microsoft.com/office/officeart/2017/3/layout/HorizontalPathTimeline"/>
    <dgm:cxn modelId="{D8A47E17-22B8-E042-B87C-208CCCB9DDBD}" type="presParOf" srcId="{F2D7C46C-C1CA-1649-8725-C6EB45869DA5}" destId="{112A471D-D769-234D-B830-2056FC441978}" srcOrd="1" destOrd="0" presId="urn:microsoft.com/office/officeart/2017/3/layout/HorizontalPathTimeline"/>
    <dgm:cxn modelId="{DDF698C2-78C3-FC43-BF0B-A7C42C6AFDA8}" type="presParOf" srcId="{832153BD-0169-9B4B-BB4B-5DA5F0E28A84}" destId="{8FE9E4FF-3D88-5B4E-B332-DA6543D6AB2A}" srcOrd="2" destOrd="0" presId="urn:microsoft.com/office/officeart/2017/3/layout/HorizontalPathTimeline"/>
    <dgm:cxn modelId="{34A0D60F-D959-E146-ACA9-6CFB2B9CC391}" type="presParOf" srcId="{832153BD-0169-9B4B-BB4B-5DA5F0E28A84}" destId="{CD914362-35C2-A240-AB3D-DA3C59898026}" srcOrd="3" destOrd="0" presId="urn:microsoft.com/office/officeart/2017/3/layout/HorizontalPathTimeline"/>
    <dgm:cxn modelId="{57FF7B80-6A0B-504A-BDB3-62A11381F878}" type="presParOf" srcId="{832153BD-0169-9B4B-BB4B-5DA5F0E28A84}" destId="{150F50AF-25A7-4E48-8E98-3818ECBB5B88}" srcOrd="4" destOrd="0" presId="urn:microsoft.com/office/officeart/2017/3/layout/HorizontalPathTimeline"/>
    <dgm:cxn modelId="{7716E655-9E85-7A4F-93A8-9297B852303E}" type="presParOf" srcId="{63F6CC89-C1E1-654A-87F5-E62FD448108C}" destId="{95B93782-FF3E-FA42-A3B2-601E639E95A8}" srcOrd="1" destOrd="0" presId="urn:microsoft.com/office/officeart/2017/3/layout/HorizontalPathTimeline"/>
    <dgm:cxn modelId="{14E1DA87-8168-B14E-9474-A0EBF93D8F64}" type="presParOf" srcId="{63F6CC89-C1E1-654A-87F5-E62FD448108C}" destId="{8F1F86B2-7E40-2648-96EE-045BBF4ABB8F}" srcOrd="2" destOrd="0" presId="urn:microsoft.com/office/officeart/2017/3/layout/HorizontalPathTimeline"/>
    <dgm:cxn modelId="{8E330A9B-E036-D349-8EA9-F4EDCCE32F05}" type="presParOf" srcId="{8F1F86B2-7E40-2648-96EE-045BBF4ABB8F}" destId="{6F733046-A0D9-5C42-AD68-F9158A7ADAE9}" srcOrd="0" destOrd="0" presId="urn:microsoft.com/office/officeart/2017/3/layout/HorizontalPathTimeline"/>
    <dgm:cxn modelId="{544D9311-51E1-E84F-B474-76F58442E7A7}" type="presParOf" srcId="{8F1F86B2-7E40-2648-96EE-045BBF4ABB8F}" destId="{2BF7BF77-4C1F-C244-92EF-95C6AE33D48E}" srcOrd="1" destOrd="0" presId="urn:microsoft.com/office/officeart/2017/3/layout/HorizontalPathTimeline"/>
    <dgm:cxn modelId="{CB775106-9D09-FF49-9161-FDA80AD1F757}" type="presParOf" srcId="{2BF7BF77-4C1F-C244-92EF-95C6AE33D48E}" destId="{301242E4-5F7A-2A45-809B-ABDECBA690C5}" srcOrd="0" destOrd="0" presId="urn:microsoft.com/office/officeart/2017/3/layout/HorizontalPathTimeline"/>
    <dgm:cxn modelId="{301BD2FE-F58C-794F-878C-EC9FBA7B8B13}" type="presParOf" srcId="{2BF7BF77-4C1F-C244-92EF-95C6AE33D48E}" destId="{F682054C-CF7A-C245-9267-C5F45A1035AC}" srcOrd="1" destOrd="0" presId="urn:microsoft.com/office/officeart/2017/3/layout/HorizontalPathTimeline"/>
    <dgm:cxn modelId="{58A37CBD-38F5-F041-BC01-7D6B92FDCB05}" type="presParOf" srcId="{8F1F86B2-7E40-2648-96EE-045BBF4ABB8F}" destId="{C70B4D99-DF51-1544-B3D4-663661FAD44C}" srcOrd="2" destOrd="0" presId="urn:microsoft.com/office/officeart/2017/3/layout/HorizontalPathTimeline"/>
    <dgm:cxn modelId="{EC0DBC07-1D2B-D346-82A7-C0BC53188271}" type="presParOf" srcId="{8F1F86B2-7E40-2648-96EE-045BBF4ABB8F}" destId="{0B9834B2-C817-E64D-AD9A-E2FD6E92E756}" srcOrd="3" destOrd="0" presId="urn:microsoft.com/office/officeart/2017/3/layout/HorizontalPathTimeline"/>
    <dgm:cxn modelId="{29C7C927-9075-6149-A297-AC3D02D31486}" type="presParOf" srcId="{8F1F86B2-7E40-2648-96EE-045BBF4ABB8F}" destId="{6D231838-A1DB-B34E-94F9-AAB9FEEF57F2}" srcOrd="4" destOrd="0" presId="urn:microsoft.com/office/officeart/2017/3/layout/HorizontalPathTimeline"/>
    <dgm:cxn modelId="{B0736F3F-0EC4-F34F-B5D2-747C6B155AB2}" type="presParOf" srcId="{63F6CC89-C1E1-654A-87F5-E62FD448108C}" destId="{5C599B9D-232C-8B4D-9174-2E38E303774E}" srcOrd="3" destOrd="0" presId="urn:microsoft.com/office/officeart/2017/3/layout/HorizontalPathTimeline"/>
    <dgm:cxn modelId="{FD60157D-CC0B-EE43-944B-CC875CA3424B}" type="presParOf" srcId="{63F6CC89-C1E1-654A-87F5-E62FD448108C}" destId="{29F9D497-A26B-E142-8229-1E1214B7A22B}" srcOrd="4" destOrd="0" presId="urn:microsoft.com/office/officeart/2017/3/layout/HorizontalPathTimeline"/>
    <dgm:cxn modelId="{24EBDEFC-8CB7-C340-9FE6-D0FDAA556F01}" type="presParOf" srcId="{29F9D497-A26B-E142-8229-1E1214B7A22B}" destId="{6EA8B594-F764-1140-AFCB-DE95444AE2E0}" srcOrd="0" destOrd="0" presId="urn:microsoft.com/office/officeart/2017/3/layout/HorizontalPathTimeline"/>
    <dgm:cxn modelId="{E02F05BB-0092-0B40-B25A-EE8DDD8E0B96}" type="presParOf" srcId="{29F9D497-A26B-E142-8229-1E1214B7A22B}" destId="{9CD94386-03D3-9947-ABD9-6CD227FD8AE8}" srcOrd="1" destOrd="0" presId="urn:microsoft.com/office/officeart/2017/3/layout/HorizontalPathTimeline"/>
    <dgm:cxn modelId="{0373AA8A-F404-6C4C-804C-CDBFF6381ACB}" type="presParOf" srcId="{9CD94386-03D3-9947-ABD9-6CD227FD8AE8}" destId="{8C3058A7-2114-224F-90D9-5938F6583E82}" srcOrd="0" destOrd="0" presId="urn:microsoft.com/office/officeart/2017/3/layout/HorizontalPathTimeline"/>
    <dgm:cxn modelId="{356A8690-E277-5643-9B97-CF04F135BDE6}" type="presParOf" srcId="{9CD94386-03D3-9947-ABD9-6CD227FD8AE8}" destId="{F2541A92-7AC6-6A45-8896-9CDEACA82741}" srcOrd="1" destOrd="0" presId="urn:microsoft.com/office/officeart/2017/3/layout/HorizontalPathTimeline"/>
    <dgm:cxn modelId="{46734431-BBB2-3E43-865C-0A3C27C11F2C}" type="presParOf" srcId="{29F9D497-A26B-E142-8229-1E1214B7A22B}" destId="{D8E3E0F1-0149-6A4A-9B2C-EF70880C028A}" srcOrd="2" destOrd="0" presId="urn:microsoft.com/office/officeart/2017/3/layout/HorizontalPathTimeline"/>
    <dgm:cxn modelId="{9F9FA3EA-2292-9C45-B28D-53E2B638B6D4}" type="presParOf" srcId="{29F9D497-A26B-E142-8229-1E1214B7A22B}" destId="{60BC1E81-5A17-4A4C-99BB-3A1127A2CA41}" srcOrd="3" destOrd="0" presId="urn:microsoft.com/office/officeart/2017/3/layout/HorizontalPathTimeline"/>
    <dgm:cxn modelId="{F5B0BE37-D8EC-1241-AD45-09C6D459859E}" type="presParOf" srcId="{29F9D497-A26B-E142-8229-1E1214B7A22B}" destId="{3C247120-43DB-ED45-A8D6-60348361A93A}" srcOrd="4" destOrd="0" presId="urn:microsoft.com/office/officeart/2017/3/layout/HorizontalPathTimeline"/>
    <dgm:cxn modelId="{EE3BB4DA-1A86-1049-A402-5A4F347F26D2}" type="presParOf" srcId="{63F6CC89-C1E1-654A-87F5-E62FD448108C}" destId="{51359B19-0A3E-EB40-A2A3-43734943D1B9}" srcOrd="5" destOrd="0" presId="urn:microsoft.com/office/officeart/2017/3/layout/HorizontalPathTimeline"/>
    <dgm:cxn modelId="{A5EB36D8-5E07-A949-88DD-8D6D0CD910B1}" type="presParOf" srcId="{63F6CC89-C1E1-654A-87F5-E62FD448108C}" destId="{0DBAB14F-AE60-894F-8164-5E6EE439F646}" srcOrd="6" destOrd="0" presId="urn:microsoft.com/office/officeart/2017/3/layout/HorizontalPathTimeline"/>
    <dgm:cxn modelId="{7DE73805-19EE-9D44-9CD0-4A93D109DA93}" type="presParOf" srcId="{0DBAB14F-AE60-894F-8164-5E6EE439F646}" destId="{7112FE2E-B151-A248-8A49-0FACBE959DFC}" srcOrd="0" destOrd="0" presId="urn:microsoft.com/office/officeart/2017/3/layout/HorizontalPathTimeline"/>
    <dgm:cxn modelId="{F8DB0A4B-5244-0E49-ADED-F4541BF85024}" type="presParOf" srcId="{0DBAB14F-AE60-894F-8164-5E6EE439F646}" destId="{945BC355-D563-3448-8261-19FDE95C927F}" srcOrd="1" destOrd="0" presId="urn:microsoft.com/office/officeart/2017/3/layout/HorizontalPathTimeline"/>
    <dgm:cxn modelId="{2617051D-6F06-B34D-8AD8-360949492111}" type="presParOf" srcId="{945BC355-D563-3448-8261-19FDE95C927F}" destId="{C7B78204-C7E7-DA43-A005-21C8803AA332}" srcOrd="0" destOrd="0" presId="urn:microsoft.com/office/officeart/2017/3/layout/HorizontalPathTimeline"/>
    <dgm:cxn modelId="{7ED26E11-2036-8846-95F4-651B51982E54}" type="presParOf" srcId="{945BC355-D563-3448-8261-19FDE95C927F}" destId="{0680F4EE-C1F3-104B-8D3D-FD9003B8AD59}" srcOrd="1" destOrd="0" presId="urn:microsoft.com/office/officeart/2017/3/layout/HorizontalPathTimeline"/>
    <dgm:cxn modelId="{5D90A61A-A8E3-0C46-B09C-E4423149BA4D}" type="presParOf" srcId="{0DBAB14F-AE60-894F-8164-5E6EE439F646}" destId="{DD49D251-35F7-C747-AFAF-45FE5B20D5B8}" srcOrd="2" destOrd="0" presId="urn:microsoft.com/office/officeart/2017/3/layout/HorizontalPathTimeline"/>
    <dgm:cxn modelId="{B515191F-2F97-264A-B822-67106A7BE9F7}" type="presParOf" srcId="{0DBAB14F-AE60-894F-8164-5E6EE439F646}" destId="{98C25F1F-745A-4145-99FA-9550C0552A5A}" srcOrd="3" destOrd="0" presId="urn:microsoft.com/office/officeart/2017/3/layout/HorizontalPathTimeline"/>
    <dgm:cxn modelId="{0E89F2DC-5598-9948-8693-340D254810DD}" type="presParOf" srcId="{0DBAB14F-AE60-894F-8164-5E6EE439F646}" destId="{C7827C8C-362E-DA43-85D2-1F8B333244C0}" srcOrd="4" destOrd="0" presId="urn:microsoft.com/office/officeart/2017/3/layout/HorizontalPath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56FA72-A898-3746-9915-BE2958DB4741}">
      <dsp:nvSpPr>
        <dsp:cNvPr id="0" name=""/>
        <dsp:cNvSpPr/>
      </dsp:nvSpPr>
      <dsp:spPr>
        <a:xfrm>
          <a:off x="260982" y="2995300"/>
          <a:ext cx="2081508" cy="630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Fall of 2019</a:t>
          </a:r>
        </a:p>
      </dsp:txBody>
      <dsp:txXfrm>
        <a:off x="260982" y="2995300"/>
        <a:ext cx="2081508" cy="630295"/>
      </dsp:txXfrm>
    </dsp:sp>
    <dsp:sp modelId="{82D72937-B273-1541-BAFB-7566284C1E51}">
      <dsp:nvSpPr>
        <dsp:cNvPr id="0" name=""/>
        <dsp:cNvSpPr/>
      </dsp:nvSpPr>
      <dsp:spPr>
        <a:xfrm>
          <a:off x="0" y="2677363"/>
          <a:ext cx="6506304" cy="223113"/>
        </a:xfrm>
        <a:prstGeom prst="rect">
          <a:avLst/>
        </a:prstGeom>
        <a:solidFill>
          <a:schemeClr val="accent2">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F7D5364-BF7D-DA46-8792-E3EFD99118BF}">
      <dsp:nvSpPr>
        <dsp:cNvPr id="0" name=""/>
        <dsp:cNvSpPr/>
      </dsp:nvSpPr>
      <dsp:spPr>
        <a:xfrm>
          <a:off x="156907" y="659230"/>
          <a:ext cx="2289659" cy="1069899"/>
        </a:xfrm>
        <a:prstGeom prst="rect">
          <a:avLst/>
        </a:prstGeom>
        <a:solidFill>
          <a:schemeClr val="accent2">
            <a:tint val="40000"/>
            <a:alpha val="90000"/>
            <a:hueOff val="0"/>
            <a:satOff val="0"/>
            <a:lumOff val="0"/>
            <a:alphaOff val="0"/>
          </a:schemeClr>
        </a:solidFill>
        <a:ln w="34925" cap="flat" cmpd="sng" algn="in">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CWA, IFPTE and Management all switched over in Fall of 2019</a:t>
          </a:r>
        </a:p>
      </dsp:txBody>
      <dsp:txXfrm>
        <a:off x="156907" y="659230"/>
        <a:ext cx="2289659" cy="1069899"/>
      </dsp:txXfrm>
    </dsp:sp>
    <dsp:sp modelId="{8FE9E4FF-3D88-5B4E-B332-DA6543D6AB2A}">
      <dsp:nvSpPr>
        <dsp:cNvPr id="0" name=""/>
        <dsp:cNvSpPr/>
      </dsp:nvSpPr>
      <dsp:spPr>
        <a:xfrm>
          <a:off x="1301737" y="1729130"/>
          <a:ext cx="0" cy="948232"/>
        </a:xfrm>
        <a:prstGeom prst="line">
          <a:avLst/>
        </a:prstGeom>
        <a:solidFill>
          <a:schemeClr val="accent2">
            <a:hueOff val="0"/>
            <a:satOff val="0"/>
            <a:lumOff val="0"/>
            <a:alphaOff val="0"/>
          </a:schemeClr>
        </a:solidFill>
        <a:ln w="6350" cap="flat" cmpd="sng" algn="in">
          <a:solidFill>
            <a:schemeClr val="accent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6F733046-A0D9-5C42-AD68-F9158A7ADAE9}">
      <dsp:nvSpPr>
        <dsp:cNvPr id="0" name=""/>
        <dsp:cNvSpPr/>
      </dsp:nvSpPr>
      <dsp:spPr>
        <a:xfrm>
          <a:off x="1561925" y="1952243"/>
          <a:ext cx="2081508" cy="630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Spring of 2020</a:t>
          </a:r>
        </a:p>
      </dsp:txBody>
      <dsp:txXfrm>
        <a:off x="1561925" y="1952243"/>
        <a:ext cx="2081508" cy="630295"/>
      </dsp:txXfrm>
    </dsp:sp>
    <dsp:sp modelId="{301242E4-5F7A-2A45-809B-ABDECBA690C5}">
      <dsp:nvSpPr>
        <dsp:cNvPr id="0" name=""/>
        <dsp:cNvSpPr/>
      </dsp:nvSpPr>
      <dsp:spPr>
        <a:xfrm>
          <a:off x="1457850" y="3848709"/>
          <a:ext cx="2289659" cy="1264426"/>
        </a:xfrm>
        <a:prstGeom prst="rect">
          <a:avLst/>
        </a:prstGeom>
        <a:solidFill>
          <a:schemeClr val="accent2">
            <a:tint val="40000"/>
            <a:alpha val="90000"/>
            <a:hueOff val="-11941"/>
            <a:satOff val="-18222"/>
            <a:lumOff val="-1882"/>
            <a:alphaOff val="0"/>
          </a:schemeClr>
        </a:solidFill>
        <a:ln w="34925" cap="flat" cmpd="sng" algn="in">
          <a:solidFill>
            <a:schemeClr val="accent2">
              <a:tint val="40000"/>
              <a:alpha val="90000"/>
              <a:hueOff val="-11941"/>
              <a:satOff val="-18222"/>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SFT 2275 had been scheduled to do the switch over in Spring of 2020 but the pandemic hit</a:t>
          </a:r>
        </a:p>
      </dsp:txBody>
      <dsp:txXfrm>
        <a:off x="1457850" y="3848709"/>
        <a:ext cx="2289659" cy="1264426"/>
      </dsp:txXfrm>
    </dsp:sp>
    <dsp:sp modelId="{C70B4D99-DF51-1544-B3D4-663661FAD44C}">
      <dsp:nvSpPr>
        <dsp:cNvPr id="0" name=""/>
        <dsp:cNvSpPr/>
      </dsp:nvSpPr>
      <dsp:spPr>
        <a:xfrm>
          <a:off x="2602680" y="2900476"/>
          <a:ext cx="0" cy="948232"/>
        </a:xfrm>
        <a:prstGeom prst="line">
          <a:avLst/>
        </a:prstGeom>
        <a:solidFill>
          <a:schemeClr val="accent2">
            <a:hueOff val="-55218"/>
            <a:satOff val="-18112"/>
            <a:lumOff val="-6601"/>
            <a:alphaOff val="0"/>
          </a:schemeClr>
        </a:solidFill>
        <a:ln w="6350" cap="flat" cmpd="sng" algn="in">
          <a:solidFill>
            <a:schemeClr val="accent2">
              <a:hueOff val="-55218"/>
              <a:satOff val="-18112"/>
              <a:lumOff val="-6601"/>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CD914362-35C2-A240-AB3D-DA3C59898026}">
      <dsp:nvSpPr>
        <dsp:cNvPr id="0" name=""/>
        <dsp:cNvSpPr/>
      </dsp:nvSpPr>
      <dsp:spPr>
        <a:xfrm>
          <a:off x="1232014" y="2719196"/>
          <a:ext cx="139446" cy="139446"/>
        </a:xfrm>
        <a:prstGeom prst="ellipse">
          <a:avLst/>
        </a:prstGeom>
        <a:solidFill>
          <a:schemeClr val="lt1">
            <a:alpha val="90000"/>
            <a:hueOff val="0"/>
            <a:satOff val="0"/>
            <a:lumOff val="0"/>
            <a:alphaOff val="0"/>
          </a:schemeClr>
        </a:solidFill>
        <a:ln w="34925" cap="flat" cmpd="sng" algn="in">
          <a:noFill/>
          <a:prstDash val="solid"/>
        </a:ln>
        <a:effectLst/>
      </dsp:spPr>
      <dsp:style>
        <a:lnRef idx="2">
          <a:scrgbClr r="0" g="0" b="0"/>
        </a:lnRef>
        <a:fillRef idx="1">
          <a:scrgbClr r="0" g="0" b="0"/>
        </a:fillRef>
        <a:effectRef idx="0">
          <a:scrgbClr r="0" g="0" b="0"/>
        </a:effectRef>
        <a:fontRef idx="minor"/>
      </dsp:style>
    </dsp:sp>
    <dsp:sp modelId="{0B9834B2-C817-E64D-AD9A-E2FD6E92E756}">
      <dsp:nvSpPr>
        <dsp:cNvPr id="0" name=""/>
        <dsp:cNvSpPr/>
      </dsp:nvSpPr>
      <dsp:spPr>
        <a:xfrm>
          <a:off x="2532957" y="2719196"/>
          <a:ext cx="139446" cy="139446"/>
        </a:xfrm>
        <a:prstGeom prst="ellipse">
          <a:avLst/>
        </a:prstGeom>
        <a:solidFill>
          <a:schemeClr val="lt1">
            <a:alpha val="90000"/>
            <a:hueOff val="0"/>
            <a:satOff val="0"/>
            <a:lumOff val="0"/>
            <a:alphaOff val="0"/>
          </a:schemeClr>
        </a:solidFill>
        <a:ln w="34925" cap="flat" cmpd="sng" algn="in">
          <a:noFill/>
          <a:prstDash val="solid"/>
        </a:ln>
        <a:effectLst/>
      </dsp:spPr>
      <dsp:style>
        <a:lnRef idx="2">
          <a:scrgbClr r="0" g="0" b="0"/>
        </a:lnRef>
        <a:fillRef idx="1">
          <a:scrgbClr r="0" g="0" b="0"/>
        </a:fillRef>
        <a:effectRef idx="0">
          <a:scrgbClr r="0" g="0" b="0"/>
        </a:effectRef>
        <a:fontRef idx="minor"/>
      </dsp:style>
    </dsp:sp>
    <dsp:sp modelId="{6EA8B594-F764-1140-AFCB-DE95444AE2E0}">
      <dsp:nvSpPr>
        <dsp:cNvPr id="0" name=""/>
        <dsp:cNvSpPr/>
      </dsp:nvSpPr>
      <dsp:spPr>
        <a:xfrm>
          <a:off x="2862869" y="2995300"/>
          <a:ext cx="2081508" cy="630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late August</a:t>
          </a:r>
        </a:p>
      </dsp:txBody>
      <dsp:txXfrm>
        <a:off x="2862869" y="2995300"/>
        <a:ext cx="2081508" cy="630295"/>
      </dsp:txXfrm>
    </dsp:sp>
    <dsp:sp modelId="{8C3058A7-2114-224F-90D9-5938F6583E82}">
      <dsp:nvSpPr>
        <dsp:cNvPr id="0" name=""/>
        <dsp:cNvSpPr/>
      </dsp:nvSpPr>
      <dsp:spPr>
        <a:xfrm>
          <a:off x="2758793" y="270176"/>
          <a:ext cx="2289659" cy="1458953"/>
        </a:xfrm>
        <a:prstGeom prst="rect">
          <a:avLst/>
        </a:prstGeom>
        <a:solidFill>
          <a:schemeClr val="accent2">
            <a:tint val="40000"/>
            <a:alpha val="90000"/>
            <a:hueOff val="-23882"/>
            <a:satOff val="-36445"/>
            <a:lumOff val="-3764"/>
            <a:alphaOff val="0"/>
          </a:schemeClr>
        </a:solidFill>
        <a:ln w="34925" cap="flat" cmpd="sng" algn="in">
          <a:solidFill>
            <a:schemeClr val="accent2">
              <a:tint val="40000"/>
              <a:alpha val="90000"/>
              <a:hueOff val="-23882"/>
              <a:satOff val="-36445"/>
              <a:lumOff val="-37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The state of NJ being swamped put it off until late August when they said that we could do the switch over on  Oct 1.  </a:t>
          </a:r>
        </a:p>
      </dsp:txBody>
      <dsp:txXfrm>
        <a:off x="2758793" y="270176"/>
        <a:ext cx="2289659" cy="1458953"/>
      </dsp:txXfrm>
    </dsp:sp>
    <dsp:sp modelId="{D8E3E0F1-0149-6A4A-9B2C-EF70880C028A}">
      <dsp:nvSpPr>
        <dsp:cNvPr id="0" name=""/>
        <dsp:cNvSpPr/>
      </dsp:nvSpPr>
      <dsp:spPr>
        <a:xfrm>
          <a:off x="3903623" y="1729130"/>
          <a:ext cx="0" cy="948232"/>
        </a:xfrm>
        <a:prstGeom prst="line">
          <a:avLst/>
        </a:prstGeom>
        <a:solidFill>
          <a:schemeClr val="accent2">
            <a:hueOff val="-110436"/>
            <a:satOff val="-36223"/>
            <a:lumOff val="-13202"/>
            <a:alphaOff val="0"/>
          </a:schemeClr>
        </a:solidFill>
        <a:ln w="6350" cap="flat" cmpd="sng" algn="in">
          <a:solidFill>
            <a:schemeClr val="accent2">
              <a:hueOff val="-110436"/>
              <a:satOff val="-36223"/>
              <a:lumOff val="-13202"/>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7112FE2E-B151-A248-8A49-0FACBE959DFC}">
      <dsp:nvSpPr>
        <dsp:cNvPr id="0" name=""/>
        <dsp:cNvSpPr/>
      </dsp:nvSpPr>
      <dsp:spPr>
        <a:xfrm>
          <a:off x="4163812" y="1952243"/>
          <a:ext cx="2081508" cy="6302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October</a:t>
          </a:r>
        </a:p>
      </dsp:txBody>
      <dsp:txXfrm>
        <a:off x="4163812" y="1952243"/>
        <a:ext cx="2081508" cy="630295"/>
      </dsp:txXfrm>
    </dsp:sp>
    <dsp:sp modelId="{C7B78204-C7E7-DA43-A005-21C8803AA332}">
      <dsp:nvSpPr>
        <dsp:cNvPr id="0" name=""/>
        <dsp:cNvSpPr/>
      </dsp:nvSpPr>
      <dsp:spPr>
        <a:xfrm>
          <a:off x="4059736" y="3848709"/>
          <a:ext cx="2289659" cy="1069899"/>
        </a:xfrm>
        <a:prstGeom prst="rect">
          <a:avLst/>
        </a:prstGeom>
        <a:solidFill>
          <a:schemeClr val="accent2">
            <a:tint val="40000"/>
            <a:alpha val="90000"/>
            <a:hueOff val="-35823"/>
            <a:satOff val="-54667"/>
            <a:lumOff val="-5646"/>
            <a:alphaOff val="0"/>
          </a:schemeClr>
        </a:solidFill>
        <a:ln w="34925" cap="flat" cmpd="sng" algn="in">
          <a:solidFill>
            <a:schemeClr val="accent2">
              <a:tint val="40000"/>
              <a:alpha val="90000"/>
              <a:hueOff val="-35823"/>
              <a:satOff val="-54667"/>
              <a:lumOff val="-564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l" defTabSz="666750">
            <a:lnSpc>
              <a:spcPct val="90000"/>
            </a:lnSpc>
            <a:spcBef>
              <a:spcPct val="0"/>
            </a:spcBef>
            <a:spcAft>
              <a:spcPct val="35000"/>
            </a:spcAft>
            <a:buNone/>
          </a:pPr>
          <a:r>
            <a:rPr lang="en-US" sz="1500" kern="1200"/>
            <a:t>This coincides with the “open enrollment” period which takes place for the month of October</a:t>
          </a:r>
        </a:p>
      </dsp:txBody>
      <dsp:txXfrm>
        <a:off x="4059736" y="3848709"/>
        <a:ext cx="2289659" cy="1069899"/>
      </dsp:txXfrm>
    </dsp:sp>
    <dsp:sp modelId="{DD49D251-35F7-C747-AFAF-45FE5B20D5B8}">
      <dsp:nvSpPr>
        <dsp:cNvPr id="0" name=""/>
        <dsp:cNvSpPr/>
      </dsp:nvSpPr>
      <dsp:spPr>
        <a:xfrm>
          <a:off x="5204566" y="2900476"/>
          <a:ext cx="0" cy="948232"/>
        </a:xfrm>
        <a:prstGeom prst="line">
          <a:avLst/>
        </a:prstGeom>
        <a:solidFill>
          <a:schemeClr val="accent2">
            <a:hueOff val="-165654"/>
            <a:satOff val="-54335"/>
            <a:lumOff val="-19803"/>
            <a:alphaOff val="0"/>
          </a:schemeClr>
        </a:solidFill>
        <a:ln w="6350" cap="flat" cmpd="sng" algn="in">
          <a:solidFill>
            <a:schemeClr val="accent2">
              <a:hueOff val="-165654"/>
              <a:satOff val="-54335"/>
              <a:lumOff val="-19803"/>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60BC1E81-5A17-4A4C-99BB-3A1127A2CA41}">
      <dsp:nvSpPr>
        <dsp:cNvPr id="0" name=""/>
        <dsp:cNvSpPr/>
      </dsp:nvSpPr>
      <dsp:spPr>
        <a:xfrm>
          <a:off x="3833900" y="2719196"/>
          <a:ext cx="139446" cy="139446"/>
        </a:xfrm>
        <a:prstGeom prst="ellipse">
          <a:avLst/>
        </a:prstGeom>
        <a:solidFill>
          <a:schemeClr val="lt1">
            <a:alpha val="90000"/>
            <a:hueOff val="0"/>
            <a:satOff val="0"/>
            <a:lumOff val="0"/>
            <a:alphaOff val="0"/>
          </a:schemeClr>
        </a:solidFill>
        <a:ln w="34925" cap="flat" cmpd="sng" algn="in">
          <a:noFill/>
          <a:prstDash val="solid"/>
        </a:ln>
        <a:effectLst/>
      </dsp:spPr>
      <dsp:style>
        <a:lnRef idx="2">
          <a:scrgbClr r="0" g="0" b="0"/>
        </a:lnRef>
        <a:fillRef idx="1">
          <a:scrgbClr r="0" g="0" b="0"/>
        </a:fillRef>
        <a:effectRef idx="0">
          <a:scrgbClr r="0" g="0" b="0"/>
        </a:effectRef>
        <a:fontRef idx="minor"/>
      </dsp:style>
    </dsp:sp>
    <dsp:sp modelId="{98C25F1F-745A-4145-99FA-9550C0552A5A}">
      <dsp:nvSpPr>
        <dsp:cNvPr id="0" name=""/>
        <dsp:cNvSpPr/>
      </dsp:nvSpPr>
      <dsp:spPr>
        <a:xfrm>
          <a:off x="5134843" y="2719196"/>
          <a:ext cx="139446" cy="139446"/>
        </a:xfrm>
        <a:prstGeom prst="ellipse">
          <a:avLst/>
        </a:prstGeom>
        <a:solidFill>
          <a:schemeClr val="lt1">
            <a:alpha val="90000"/>
            <a:hueOff val="0"/>
            <a:satOff val="0"/>
            <a:lumOff val="0"/>
            <a:alphaOff val="0"/>
          </a:schemeClr>
        </a:solidFill>
        <a:ln w="34925" cap="flat" cmpd="sng" algn="in">
          <a:no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606EE0AA-1032-CB4D-A5E7-F201AC8A790B}" type="datetimeFigureOut">
              <a:rPr lang="en-US" smtClean="0"/>
              <a:t>9/20/20</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89B63CBF-C11F-8E4C-A3B3-736ABB28F644}"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13067662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6EE0AA-1032-CB4D-A5E7-F201AC8A790B}"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63CBF-C11F-8E4C-A3B3-736ABB28F644}" type="slidenum">
              <a:rPr lang="en-US" smtClean="0"/>
              <a:t>‹#›</a:t>
            </a:fld>
            <a:endParaRPr lang="en-US"/>
          </a:p>
        </p:txBody>
      </p:sp>
    </p:spTree>
    <p:extLst>
      <p:ext uri="{BB962C8B-B14F-4D97-AF65-F5344CB8AC3E}">
        <p14:creationId xmlns:p14="http://schemas.microsoft.com/office/powerpoint/2010/main" val="2131294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6EE0AA-1032-CB4D-A5E7-F201AC8A790B}"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63CBF-C11F-8E4C-A3B3-736ABB28F644}" type="slidenum">
              <a:rPr lang="en-US" smtClean="0"/>
              <a:t>‹#›</a:t>
            </a:fld>
            <a:endParaRPr lang="en-US"/>
          </a:p>
        </p:txBody>
      </p:sp>
    </p:spTree>
    <p:extLst>
      <p:ext uri="{BB962C8B-B14F-4D97-AF65-F5344CB8AC3E}">
        <p14:creationId xmlns:p14="http://schemas.microsoft.com/office/powerpoint/2010/main" val="19297609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6EE0AA-1032-CB4D-A5E7-F201AC8A790B}" type="datetimeFigureOut">
              <a:rPr lang="en-US" smtClean="0"/>
              <a:t>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B63CBF-C11F-8E4C-A3B3-736ABB28F644}" type="slidenum">
              <a:rPr lang="en-US" smtClean="0"/>
              <a:t>‹#›</a:t>
            </a:fld>
            <a:endParaRPr lang="en-US"/>
          </a:p>
        </p:txBody>
      </p:sp>
    </p:spTree>
    <p:extLst>
      <p:ext uri="{BB962C8B-B14F-4D97-AF65-F5344CB8AC3E}">
        <p14:creationId xmlns:p14="http://schemas.microsoft.com/office/powerpoint/2010/main" val="448195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606EE0AA-1032-CB4D-A5E7-F201AC8A790B}" type="datetimeFigureOut">
              <a:rPr lang="en-US" smtClean="0"/>
              <a:t>9/20/20</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89B63CBF-C11F-8E4C-A3B3-736ABB28F644}"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94219405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6EE0AA-1032-CB4D-A5E7-F201AC8A790B}" type="datetimeFigureOut">
              <a:rPr lang="en-US" smtClean="0"/>
              <a:t>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B63CBF-C11F-8E4C-A3B3-736ABB28F644}" type="slidenum">
              <a:rPr lang="en-US" smtClean="0"/>
              <a:t>‹#›</a:t>
            </a:fld>
            <a:endParaRPr lang="en-US"/>
          </a:p>
        </p:txBody>
      </p:sp>
    </p:spTree>
    <p:extLst>
      <p:ext uri="{BB962C8B-B14F-4D97-AF65-F5344CB8AC3E}">
        <p14:creationId xmlns:p14="http://schemas.microsoft.com/office/powerpoint/2010/main" val="314006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6EE0AA-1032-CB4D-A5E7-F201AC8A790B}" type="datetimeFigureOut">
              <a:rPr lang="en-US" smtClean="0"/>
              <a:t>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B63CBF-C11F-8E4C-A3B3-736ABB28F644}" type="slidenum">
              <a:rPr lang="en-US" smtClean="0"/>
              <a:t>‹#›</a:t>
            </a:fld>
            <a:endParaRPr lang="en-US"/>
          </a:p>
        </p:txBody>
      </p:sp>
    </p:spTree>
    <p:extLst>
      <p:ext uri="{BB962C8B-B14F-4D97-AF65-F5344CB8AC3E}">
        <p14:creationId xmlns:p14="http://schemas.microsoft.com/office/powerpoint/2010/main" val="4097226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6EE0AA-1032-CB4D-A5E7-F201AC8A790B}" type="datetimeFigureOut">
              <a:rPr lang="en-US" smtClean="0"/>
              <a:t>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B63CBF-C11F-8E4C-A3B3-736ABB28F644}" type="slidenum">
              <a:rPr lang="en-US" smtClean="0"/>
              <a:t>‹#›</a:t>
            </a:fld>
            <a:endParaRPr lang="en-US"/>
          </a:p>
        </p:txBody>
      </p:sp>
    </p:spTree>
    <p:extLst>
      <p:ext uri="{BB962C8B-B14F-4D97-AF65-F5344CB8AC3E}">
        <p14:creationId xmlns:p14="http://schemas.microsoft.com/office/powerpoint/2010/main" val="39449845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EE0AA-1032-CB4D-A5E7-F201AC8A790B}" type="datetimeFigureOut">
              <a:rPr lang="en-US" smtClean="0"/>
              <a:t>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B63CBF-C11F-8E4C-A3B3-736ABB28F644}" type="slidenum">
              <a:rPr lang="en-US" smtClean="0"/>
              <a:t>‹#›</a:t>
            </a:fld>
            <a:endParaRPr lang="en-US"/>
          </a:p>
        </p:txBody>
      </p:sp>
    </p:spTree>
    <p:extLst>
      <p:ext uri="{BB962C8B-B14F-4D97-AF65-F5344CB8AC3E}">
        <p14:creationId xmlns:p14="http://schemas.microsoft.com/office/powerpoint/2010/main" val="3791865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06EE0AA-1032-CB4D-A5E7-F201AC8A790B}" type="datetimeFigureOut">
              <a:rPr lang="en-US" smtClean="0"/>
              <a:t>9/20/20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9B63CBF-C11F-8E4C-A3B3-736ABB28F64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801488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606EE0AA-1032-CB4D-A5E7-F201AC8A790B}" type="datetimeFigureOut">
              <a:rPr lang="en-US" smtClean="0"/>
              <a:t>9/20/20</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89B63CBF-C11F-8E4C-A3B3-736ABB28F644}"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886775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606EE0AA-1032-CB4D-A5E7-F201AC8A790B}" type="datetimeFigureOut">
              <a:rPr lang="en-US" smtClean="0"/>
              <a:t>9/20/20</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89B63CBF-C11F-8E4C-A3B3-736ABB28F644}"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96778237"/>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jNvVNWE7RCw&amp;feature=youtu.b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www.state.nj.us/treasury/pensions/documents/hb/oe2020/sbcs/sbc052.pdf" TargetMode="External"/><Relationship Id="rId7" Type="http://schemas.openxmlformats.org/officeDocument/2006/relationships/hyperlink" Target="https://www.horizonblue.com/shbp/" TargetMode="External"/><Relationship Id="rId2" Type="http://schemas.openxmlformats.org/officeDocument/2006/relationships/hyperlink" Target="https://www.state.nj.us/treasury/pensions/documents/hb/oe2020/sbcs/sbc051.pdf" TargetMode="External"/><Relationship Id="rId1" Type="http://schemas.openxmlformats.org/officeDocument/2006/relationships/slideLayout" Target="../slideLayouts/slideLayout2.xml"/><Relationship Id="rId6" Type="http://schemas.openxmlformats.org/officeDocument/2006/relationships/hyperlink" Target="https://www.state.nj.us/treasury/pensions/documents/guidebooks/hb0814.pdf" TargetMode="External"/><Relationship Id="rId5" Type="http://schemas.openxmlformats.org/officeDocument/2006/relationships/hyperlink" Target="https://www.state.nj.us/treasury/pensions/documents/hb/oe2020/union-negotiated-contributions-monthly20.pdf" TargetMode="External"/><Relationship Id="rId4" Type="http://schemas.openxmlformats.org/officeDocument/2006/relationships/hyperlink" Target="https://www.state.nj.us/treasury/pensions/documents/hb/oe2020/ha105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28A28-ECE8-1B4D-B2C7-E18D583E2077}"/>
              </a:ext>
            </a:extLst>
          </p:cNvPr>
          <p:cNvSpPr>
            <a:spLocks noGrp="1"/>
          </p:cNvSpPr>
          <p:nvPr>
            <p:ph type="ctrTitle"/>
          </p:nvPr>
        </p:nvSpPr>
        <p:spPr/>
        <p:txBody>
          <a:bodyPr>
            <a:normAutofit/>
          </a:bodyPr>
          <a:lstStyle/>
          <a:p>
            <a:r>
              <a:rPr lang="en-US" sz="4200" dirty="0"/>
              <a:t>PRESENTATION ON 2020 HEALTH CARE SWITCHOVER</a:t>
            </a:r>
          </a:p>
        </p:txBody>
      </p:sp>
      <p:sp>
        <p:nvSpPr>
          <p:cNvPr id="3" name="Subtitle 2">
            <a:extLst>
              <a:ext uri="{FF2B5EF4-FFF2-40B4-BE49-F238E27FC236}">
                <a16:creationId xmlns:a16="http://schemas.microsoft.com/office/drawing/2014/main" id="{75A03D3A-6086-3B44-8BB1-BCDF50AFE145}"/>
              </a:ext>
            </a:extLst>
          </p:cNvPr>
          <p:cNvSpPr>
            <a:spLocks noGrp="1"/>
          </p:cNvSpPr>
          <p:nvPr>
            <p:ph type="subTitle" idx="1"/>
          </p:nvPr>
        </p:nvSpPr>
        <p:spPr/>
        <p:txBody>
          <a:bodyPr/>
          <a:lstStyle/>
          <a:p>
            <a:r>
              <a:rPr lang="en-US" dirty="0"/>
              <a:t>TO ACCOMPANY RECORDING OF SEPTEMEBER 16 WEBINAR</a:t>
            </a:r>
          </a:p>
        </p:txBody>
      </p:sp>
    </p:spTree>
    <p:extLst>
      <p:ext uri="{BB962C8B-B14F-4D97-AF65-F5344CB8AC3E}">
        <p14:creationId xmlns:p14="http://schemas.microsoft.com/office/powerpoint/2010/main" val="42668004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7C159B63-C56D-4E4E-8B07-40A1346DC9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E62A49F-9DEE-594F-9ADB-CB18B7F61EEA}"/>
              </a:ext>
            </a:extLst>
          </p:cNvPr>
          <p:cNvSpPr>
            <a:spLocks noGrp="1"/>
          </p:cNvSpPr>
          <p:nvPr>
            <p:ph type="title"/>
          </p:nvPr>
        </p:nvSpPr>
        <p:spPr>
          <a:xfrm>
            <a:off x="967902" y="1194180"/>
            <a:ext cx="3523938" cy="5020353"/>
          </a:xfrm>
        </p:spPr>
        <p:txBody>
          <a:bodyPr>
            <a:normAutofit/>
          </a:bodyPr>
          <a:lstStyle/>
          <a:p>
            <a:r>
              <a:rPr lang="en-US"/>
              <a:t>HISTORICAL CONTEXT</a:t>
            </a:r>
          </a:p>
        </p:txBody>
      </p:sp>
      <p:sp>
        <p:nvSpPr>
          <p:cNvPr id="19" name="Rectangle 18">
            <a:extLst>
              <a:ext uri="{FF2B5EF4-FFF2-40B4-BE49-F238E27FC236}">
                <a16:creationId xmlns:a16="http://schemas.microsoft.com/office/drawing/2014/main" id="{27DEF201-077E-444A-A3F0-66E142535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700BC7C-5283-144E-9B5F-DA33181C0F51}"/>
              </a:ext>
            </a:extLst>
          </p:cNvPr>
          <p:cNvSpPr>
            <a:spLocks noGrp="1"/>
          </p:cNvSpPr>
          <p:nvPr>
            <p:ph idx="1"/>
          </p:nvPr>
        </p:nvSpPr>
        <p:spPr>
          <a:xfrm>
            <a:off x="4491840" y="1194179"/>
            <a:ext cx="7323923" cy="5435221"/>
          </a:xfrm>
        </p:spPr>
        <p:txBody>
          <a:bodyPr>
            <a:noAutofit/>
          </a:bodyPr>
          <a:lstStyle/>
          <a:p>
            <a:r>
              <a:rPr lang="en-US" sz="2800" dirty="0"/>
              <a:t>In 2011, NJ Legislature passed a law known as Chapter 78</a:t>
            </a:r>
          </a:p>
          <a:p>
            <a:r>
              <a:rPr lang="en-US" sz="2800" dirty="0"/>
              <a:t>Part of this law involved the way in which the members of the Union(s) paid for health care coverage</a:t>
            </a:r>
          </a:p>
          <a:p>
            <a:r>
              <a:rPr lang="en-US" sz="2800" dirty="0"/>
              <a:t>Most significantly, the cost to members was set to be a percentage of the premiums the state paid for health care.</a:t>
            </a:r>
          </a:p>
          <a:p>
            <a:r>
              <a:rPr lang="en-US" sz="2800" dirty="0"/>
              <a:t>This resulted in a substantial increase in the health care insurance contributions members paid</a:t>
            </a:r>
          </a:p>
        </p:txBody>
      </p:sp>
    </p:spTree>
    <p:extLst>
      <p:ext uri="{BB962C8B-B14F-4D97-AF65-F5344CB8AC3E}">
        <p14:creationId xmlns:p14="http://schemas.microsoft.com/office/powerpoint/2010/main" val="1215926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32812C54-7AEF-4ABB-826E-221F51CB0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7C5D5C2-31C8-D94E-91B8-EBFBAD552AB2}"/>
              </a:ext>
            </a:extLst>
          </p:cNvPr>
          <p:cNvSpPr>
            <a:spLocks noGrp="1"/>
          </p:cNvSpPr>
          <p:nvPr>
            <p:ph type="title"/>
          </p:nvPr>
        </p:nvSpPr>
        <p:spPr>
          <a:xfrm>
            <a:off x="3363864" y="685800"/>
            <a:ext cx="7705164" cy="1485900"/>
          </a:xfrm>
        </p:spPr>
        <p:txBody>
          <a:bodyPr>
            <a:normAutofit/>
          </a:bodyPr>
          <a:lstStyle/>
          <a:p>
            <a:r>
              <a:rPr lang="en-US"/>
              <a:t>2019 Contract Negotiations</a:t>
            </a:r>
          </a:p>
        </p:txBody>
      </p:sp>
      <p:sp>
        <p:nvSpPr>
          <p:cNvPr id="17" name="Rectangle 16">
            <a:extLst>
              <a:ext uri="{FF2B5EF4-FFF2-40B4-BE49-F238E27FC236}">
                <a16:creationId xmlns:a16="http://schemas.microsoft.com/office/drawing/2014/main" id="{891F40E4-8A76-44CF-91EC-9073673526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6"/>
            <a:ext cx="304441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a:extLst>
              <a:ext uri="{FF2B5EF4-FFF2-40B4-BE49-F238E27FC236}">
                <a16:creationId xmlns:a16="http://schemas.microsoft.com/office/drawing/2014/main" id="{72171013-D973-4187-9CF2-EE098EEF81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1581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E6BF0C28-D1E0-0549-BFA3-38EC8568FD3E}"/>
              </a:ext>
            </a:extLst>
          </p:cNvPr>
          <p:cNvSpPr>
            <a:spLocks noGrp="1"/>
          </p:cNvSpPr>
          <p:nvPr>
            <p:ph idx="1"/>
          </p:nvPr>
        </p:nvSpPr>
        <p:spPr>
          <a:xfrm>
            <a:off x="3363864" y="1871663"/>
            <a:ext cx="8237586" cy="4872037"/>
          </a:xfrm>
        </p:spPr>
        <p:txBody>
          <a:bodyPr>
            <a:normAutofit fontScale="92500" lnSpcReduction="20000"/>
          </a:bodyPr>
          <a:lstStyle/>
          <a:p>
            <a:r>
              <a:rPr lang="en-US" sz="2800" dirty="0"/>
              <a:t>Every four years the Council of New Jersey State College Locals negotiates the master agreement which covers among other things: salary, grievance procedures, sick leave, and of course, health care.</a:t>
            </a:r>
          </a:p>
          <a:p>
            <a:r>
              <a:rPr lang="en-US" sz="2800" dirty="0"/>
              <a:t>In December 2019 we concluded the most recent agreement and an essential part of it was to get out from Chapter 78 health care structure</a:t>
            </a:r>
          </a:p>
          <a:p>
            <a:r>
              <a:rPr lang="en-US" sz="2800" dirty="0"/>
              <a:t>The final deal was the same health care structure that the New Jersey Communication Workers of America (CWA) and International Federation of Professional and Technical Workers (IFPTE) settled on </a:t>
            </a:r>
          </a:p>
          <a:p>
            <a:r>
              <a:rPr lang="en-US" sz="2800" dirty="0"/>
              <a:t>Whatever plan is ultimately settled on is what management gets as well. </a:t>
            </a:r>
          </a:p>
          <a:p>
            <a:endParaRPr lang="en-US" sz="1900" dirty="0"/>
          </a:p>
          <a:p>
            <a:endParaRPr lang="en-US" sz="1900" dirty="0"/>
          </a:p>
        </p:txBody>
      </p:sp>
    </p:spTree>
    <p:extLst>
      <p:ext uri="{BB962C8B-B14F-4D97-AF65-F5344CB8AC3E}">
        <p14:creationId xmlns:p14="http://schemas.microsoft.com/office/powerpoint/2010/main" val="31981872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0BC9609-A8AF-411F-A9E0-C3B93C8945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1370C0F-2021-2A45-8A4E-8910DE7CBA4D}"/>
              </a:ext>
            </a:extLst>
          </p:cNvPr>
          <p:cNvSpPr>
            <a:spLocks noGrp="1"/>
          </p:cNvSpPr>
          <p:nvPr>
            <p:ph type="title"/>
          </p:nvPr>
        </p:nvSpPr>
        <p:spPr>
          <a:xfrm>
            <a:off x="640080" y="639704"/>
            <a:ext cx="3299579" cy="5577840"/>
          </a:xfrm>
        </p:spPr>
        <p:txBody>
          <a:bodyPr anchor="ctr">
            <a:normAutofit/>
          </a:bodyPr>
          <a:lstStyle/>
          <a:p>
            <a:pPr algn="ctr"/>
            <a:r>
              <a:rPr lang="en-US" sz="4100"/>
              <a:t>SWITCHOVER</a:t>
            </a:r>
          </a:p>
        </p:txBody>
      </p:sp>
      <p:graphicFrame>
        <p:nvGraphicFramePr>
          <p:cNvPr id="5" name="Content Placeholder 2">
            <a:extLst>
              <a:ext uri="{FF2B5EF4-FFF2-40B4-BE49-F238E27FC236}">
                <a16:creationId xmlns:a16="http://schemas.microsoft.com/office/drawing/2014/main" id="{656F4DF9-3DBD-41F4-97FF-0533FDFB16DF}"/>
              </a:ext>
            </a:extLst>
          </p:cNvPr>
          <p:cNvGraphicFramePr>
            <a:graphicFrameLocks noGrp="1"/>
          </p:cNvGraphicFramePr>
          <p:nvPr>
            <p:ph idx="1"/>
            <p:extLst>
              <p:ext uri="{D42A27DB-BD31-4B8C-83A1-F6EECF244321}">
                <p14:modId xmlns:p14="http://schemas.microsoft.com/office/powerpoint/2010/main" val="2493866287"/>
              </p:ext>
            </p:extLst>
          </p:nvPr>
        </p:nvGraphicFramePr>
        <p:xfrm>
          <a:off x="4901472" y="639705"/>
          <a:ext cx="6506304" cy="55778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00467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E4BB1650-B616-4EFB-9FB7-5D93104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B98B36-4F4F-004D-ACBE-00AC13A80F8E}"/>
              </a:ext>
            </a:extLst>
          </p:cNvPr>
          <p:cNvSpPr>
            <a:spLocks noGrp="1"/>
          </p:cNvSpPr>
          <p:nvPr>
            <p:ph idx="1"/>
          </p:nvPr>
        </p:nvSpPr>
        <p:spPr>
          <a:xfrm>
            <a:off x="314326" y="0"/>
            <a:ext cx="6243424" cy="6515100"/>
          </a:xfrm>
        </p:spPr>
        <p:txBody>
          <a:bodyPr anchor="ctr">
            <a:noAutofit/>
          </a:bodyPr>
          <a:lstStyle/>
          <a:p>
            <a:r>
              <a:rPr lang="en-US" sz="2800" dirty="0"/>
              <a:t>On Sept 16, 2020 SFT 2275, in conjunction with Stockton Human Resources manager Bart </a:t>
            </a:r>
            <a:r>
              <a:rPr lang="en-US" sz="2800" dirty="0" err="1"/>
              <a:t>Musitano</a:t>
            </a:r>
            <a:r>
              <a:rPr lang="en-US" sz="2800" dirty="0"/>
              <a:t> held a one hour long webinar to provide some basic information on this new plan </a:t>
            </a:r>
          </a:p>
          <a:p>
            <a:r>
              <a:rPr lang="en-US" sz="2800" dirty="0"/>
              <a:t>On the next page of this PowerPoint is a link to the recording of this webinar</a:t>
            </a:r>
          </a:p>
          <a:p>
            <a:r>
              <a:rPr lang="en-US" sz="2800" dirty="0"/>
              <a:t>On the page after that there are a series of relevant links regarding the new health care plan </a:t>
            </a:r>
          </a:p>
          <a:p>
            <a:r>
              <a:rPr lang="en-US" sz="2800" dirty="0"/>
              <a:t>Bart will be referencing these links throughout his presentation and ask you to bring them up while he talks</a:t>
            </a:r>
          </a:p>
        </p:txBody>
      </p:sp>
      <p:sp>
        <p:nvSpPr>
          <p:cNvPr id="15" name="Rectangle 9">
            <a:extLst>
              <a:ext uri="{FF2B5EF4-FFF2-40B4-BE49-F238E27FC236}">
                <a16:creationId xmlns:a16="http://schemas.microsoft.com/office/drawing/2014/main" id="{BB47C962-A905-4168-832D-BF622B381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527850" y="0"/>
            <a:ext cx="466414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6">
            <a:extLst>
              <a:ext uri="{FF2B5EF4-FFF2-40B4-BE49-F238E27FC236}">
                <a16:creationId xmlns:a16="http://schemas.microsoft.com/office/drawing/2014/main" id="{B0CAA55C-9F48-4F94-95AA-563539497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AC3486CB-E165-7149-A629-78BF05E642A6}"/>
              </a:ext>
            </a:extLst>
          </p:cNvPr>
          <p:cNvSpPr>
            <a:spLocks noGrp="1"/>
          </p:cNvSpPr>
          <p:nvPr>
            <p:ph type="title"/>
          </p:nvPr>
        </p:nvSpPr>
        <p:spPr>
          <a:xfrm>
            <a:off x="8523027" y="1252181"/>
            <a:ext cx="3132162" cy="4302457"/>
          </a:xfrm>
        </p:spPr>
        <p:txBody>
          <a:bodyPr>
            <a:normAutofit/>
          </a:bodyPr>
          <a:lstStyle/>
          <a:p>
            <a:r>
              <a:rPr lang="en-US" sz="4000" dirty="0">
                <a:solidFill>
                  <a:schemeClr val="bg2"/>
                </a:solidFill>
              </a:rPr>
              <a:t>Presentation by SFT 2275 and Bart </a:t>
            </a:r>
            <a:r>
              <a:rPr lang="en-US" sz="4000" dirty="0" err="1">
                <a:solidFill>
                  <a:schemeClr val="bg2"/>
                </a:solidFill>
              </a:rPr>
              <a:t>Musitano</a:t>
            </a:r>
            <a:br>
              <a:rPr lang="en-US" sz="4000" dirty="0">
                <a:solidFill>
                  <a:schemeClr val="bg2"/>
                </a:solidFill>
              </a:rPr>
            </a:br>
            <a:r>
              <a:rPr lang="en-US" sz="4000" dirty="0">
                <a:solidFill>
                  <a:schemeClr val="bg2"/>
                </a:solidFill>
              </a:rPr>
              <a:t>Sept 16 2020</a:t>
            </a:r>
          </a:p>
        </p:txBody>
      </p:sp>
    </p:spTree>
    <p:extLst>
      <p:ext uri="{BB962C8B-B14F-4D97-AF65-F5344CB8AC3E}">
        <p14:creationId xmlns:p14="http://schemas.microsoft.com/office/powerpoint/2010/main" val="1792344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05750-2649-F84B-8E0B-91ED69E4AF1F}"/>
              </a:ext>
            </a:extLst>
          </p:cNvPr>
          <p:cNvSpPr>
            <a:spLocks noGrp="1"/>
          </p:cNvSpPr>
          <p:nvPr>
            <p:ph type="title"/>
          </p:nvPr>
        </p:nvSpPr>
        <p:spPr/>
        <p:txBody>
          <a:bodyPr>
            <a:normAutofit/>
          </a:bodyPr>
          <a:lstStyle/>
          <a:p>
            <a:r>
              <a:rPr lang="en-US" dirty="0"/>
              <a:t>Link to September 16, 2020</a:t>
            </a:r>
            <a:br>
              <a:rPr lang="en-US" dirty="0"/>
            </a:br>
            <a:r>
              <a:rPr lang="en-US" dirty="0"/>
              <a:t>Presentation</a:t>
            </a:r>
          </a:p>
        </p:txBody>
      </p:sp>
      <p:sp>
        <p:nvSpPr>
          <p:cNvPr id="3" name="Content Placeholder 2">
            <a:extLst>
              <a:ext uri="{FF2B5EF4-FFF2-40B4-BE49-F238E27FC236}">
                <a16:creationId xmlns:a16="http://schemas.microsoft.com/office/drawing/2014/main" id="{5629C220-BDB3-444C-913A-FFFD87D09B3B}"/>
              </a:ext>
            </a:extLst>
          </p:cNvPr>
          <p:cNvSpPr>
            <a:spLocks noGrp="1"/>
          </p:cNvSpPr>
          <p:nvPr>
            <p:ph idx="1"/>
          </p:nvPr>
        </p:nvSpPr>
        <p:spPr/>
        <p:txBody>
          <a:bodyPr/>
          <a:lstStyle/>
          <a:p>
            <a:r>
              <a:rPr lang="en-US" sz="2800" dirty="0"/>
              <a:t>While there are references to various members of the SFT 2275 leadership in the presentation, you will primarily see Bart </a:t>
            </a:r>
            <a:r>
              <a:rPr lang="en-US" sz="2800" dirty="0" err="1"/>
              <a:t>Musitano</a:t>
            </a:r>
            <a:r>
              <a:rPr lang="en-US" sz="2800" dirty="0"/>
              <a:t> of the Stockton University Office of Human Resources.</a:t>
            </a:r>
          </a:p>
          <a:p>
            <a:pPr marL="0" indent="0" algn="ctr">
              <a:buNone/>
            </a:pPr>
            <a:r>
              <a:rPr lang="en-US" sz="3600" dirty="0">
                <a:hlinkClick r:id="rId2"/>
              </a:rPr>
              <a:t>healthcare switch webinar</a:t>
            </a:r>
            <a:endParaRPr lang="en-US" sz="3600" dirty="0"/>
          </a:p>
        </p:txBody>
      </p:sp>
    </p:spTree>
    <p:extLst>
      <p:ext uri="{BB962C8B-B14F-4D97-AF65-F5344CB8AC3E}">
        <p14:creationId xmlns:p14="http://schemas.microsoft.com/office/powerpoint/2010/main" val="1717159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E4BB1650-B616-4EFB-9FB7-5D93104B5A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AF008CE-02D3-E94E-BEE5-AE75C75C6B0A}"/>
              </a:ext>
            </a:extLst>
          </p:cNvPr>
          <p:cNvSpPr>
            <a:spLocks noGrp="1"/>
          </p:cNvSpPr>
          <p:nvPr>
            <p:ph idx="1"/>
          </p:nvPr>
        </p:nvSpPr>
        <p:spPr>
          <a:xfrm>
            <a:off x="414338" y="385763"/>
            <a:ext cx="6576702" cy="6215061"/>
          </a:xfrm>
        </p:spPr>
        <p:txBody>
          <a:bodyPr anchor="ctr">
            <a:normAutofit/>
          </a:bodyPr>
          <a:lstStyle/>
          <a:p>
            <a:endParaRPr lang="en-US" altLang="en-US" dirty="0">
              <a:latin typeface="Calibri" panose="020F0502020204030204" pitchFamily="34" charset="0"/>
              <a:ea typeface="Times New Roman" panose="02020603050405020304" pitchFamily="18" charset="0"/>
              <a:hlinkClick r:id="rId2"/>
            </a:endParaRPr>
          </a:p>
          <a:p>
            <a:r>
              <a:rPr lang="en-US" altLang="en-US" sz="3200" dirty="0">
                <a:latin typeface="Calibri" panose="020F0502020204030204" pitchFamily="34" charset="0"/>
                <a:ea typeface="Times New Roman" panose="02020603050405020304" pitchFamily="18" charset="0"/>
                <a:hlinkClick r:id="rId3"/>
              </a:rPr>
              <a:t>NJ Direct 2019 Summary (Hired before 7-1-2019</a:t>
            </a:r>
            <a:endParaRPr lang="en-US" altLang="en-US" sz="3200" dirty="0">
              <a:latin typeface="Calibri" panose="020F0502020204030204" pitchFamily="34" charset="0"/>
              <a:ea typeface="Times New Roman" panose="02020603050405020304" pitchFamily="18" charset="0"/>
              <a:hlinkClick r:id="rId2"/>
            </a:endParaRPr>
          </a:p>
          <a:p>
            <a:r>
              <a:rPr lang="en-US" altLang="en-US" sz="3200" dirty="0">
                <a:latin typeface="Calibri" panose="020F0502020204030204" pitchFamily="34" charset="0"/>
                <a:ea typeface="Times New Roman" panose="02020603050405020304" pitchFamily="18" charset="0"/>
                <a:hlinkClick r:id="rId2"/>
              </a:rPr>
              <a:t>NJ Direct2019 Summary</a:t>
            </a:r>
            <a:r>
              <a:rPr lang="en-US" altLang="en-US" sz="3200" dirty="0">
                <a:latin typeface="Calibri" panose="020F0502020204030204" pitchFamily="34" charset="0"/>
                <a:ea typeface="Times New Roman" panose="02020603050405020304" pitchFamily="18" charset="0"/>
              </a:rPr>
              <a:t> (hired after 7-1-2019)</a:t>
            </a:r>
          </a:p>
          <a:p>
            <a:r>
              <a:rPr lang="en-US" altLang="en-US" sz="3200" dirty="0">
                <a:latin typeface="Calibri" panose="020F0502020204030204" pitchFamily="34" charset="0"/>
                <a:ea typeface="Times New Roman" panose="02020603050405020304" pitchFamily="18" charset="0"/>
                <a:hlinkClick r:id="rId4"/>
              </a:rPr>
              <a:t>Plan Comparison Chart</a:t>
            </a:r>
            <a:endParaRPr lang="en-US" altLang="en-US" sz="3200" dirty="0">
              <a:latin typeface="Calibri" panose="020F0502020204030204" pitchFamily="34" charset="0"/>
              <a:ea typeface="Times New Roman" panose="02020603050405020304" pitchFamily="18" charset="0"/>
            </a:endParaRPr>
          </a:p>
          <a:p>
            <a:r>
              <a:rPr lang="en-US" altLang="en-US" sz="3200" dirty="0">
                <a:latin typeface="Calibri" panose="020F0502020204030204" pitchFamily="34" charset="0"/>
                <a:ea typeface="Times New Roman" panose="02020603050405020304" pitchFamily="18" charset="0"/>
                <a:hlinkClick r:id="rId5"/>
              </a:rPr>
              <a:t>Member Contribution Worksheet</a:t>
            </a:r>
            <a:endParaRPr lang="en-US" altLang="en-US" sz="3200" dirty="0">
              <a:latin typeface="Calibri" panose="020F0502020204030204" pitchFamily="34" charset="0"/>
              <a:ea typeface="Times New Roman" panose="02020603050405020304" pitchFamily="18" charset="0"/>
            </a:endParaRPr>
          </a:p>
          <a:p>
            <a:r>
              <a:rPr lang="en-US" altLang="en-US" sz="3200" dirty="0">
                <a:latin typeface="Calibri" panose="020F0502020204030204" pitchFamily="34" charset="0"/>
                <a:ea typeface="Times New Roman" panose="02020603050405020304" pitchFamily="18" charset="0"/>
                <a:hlinkClick r:id="rId6"/>
              </a:rPr>
              <a:t>NJDirect/NJ Direct 2019 Member Guidebook</a:t>
            </a:r>
            <a:endParaRPr lang="en-US" altLang="en-US" sz="3200" dirty="0">
              <a:latin typeface="Calibri" panose="020F0502020204030204" pitchFamily="34" charset="0"/>
              <a:ea typeface="Times New Roman" panose="02020603050405020304" pitchFamily="18" charset="0"/>
            </a:endParaRPr>
          </a:p>
          <a:p>
            <a:r>
              <a:rPr lang="en-US" altLang="en-US" sz="3200" dirty="0">
                <a:latin typeface="Calibri" panose="020F0502020204030204" pitchFamily="34" charset="0"/>
                <a:ea typeface="Times New Roman" panose="02020603050405020304" pitchFamily="18" charset="0"/>
                <a:hlinkClick r:id="rId7"/>
              </a:rPr>
              <a:t>Horizon Blue Cross Blue Shield/SHBP Website</a:t>
            </a:r>
            <a:endParaRPr lang="en-US" altLang="en-US" dirty="0">
              <a:latin typeface="Calibri" panose="020F0502020204030204" pitchFamily="34" charset="0"/>
              <a:ea typeface="Times New Roman" panose="02020603050405020304" pitchFamily="18" charset="0"/>
            </a:endParaRPr>
          </a:p>
          <a:p>
            <a:endParaRPr lang="en-US" altLang="en-US" dirty="0">
              <a:latin typeface="Calibri" panose="020F0502020204030204" pitchFamily="34" charset="0"/>
              <a:ea typeface="Times New Roman" panose="02020603050405020304" pitchFamily="18" charset="0"/>
            </a:endParaRPr>
          </a:p>
          <a:p>
            <a:endParaRPr lang="en-US" altLang="en-US" dirty="0">
              <a:latin typeface="Arial" panose="020B0604020202020204" pitchFamily="34" charset="0"/>
            </a:endParaRPr>
          </a:p>
          <a:p>
            <a:endParaRPr lang="en-US" dirty="0"/>
          </a:p>
        </p:txBody>
      </p:sp>
      <p:sp>
        <p:nvSpPr>
          <p:cNvPr id="10" name="Rectangle 9">
            <a:extLst>
              <a:ext uri="{FF2B5EF4-FFF2-40B4-BE49-F238E27FC236}">
                <a16:creationId xmlns:a16="http://schemas.microsoft.com/office/drawing/2014/main" id="{BB47C962-A905-4168-832D-BF622B381E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527850" y="0"/>
            <a:ext cx="4664149"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6">
            <a:extLst>
              <a:ext uri="{FF2B5EF4-FFF2-40B4-BE49-F238E27FC236}">
                <a16:creationId xmlns:a16="http://schemas.microsoft.com/office/drawing/2014/main" id="{B0CAA55C-9F48-4F94-95AA-5635394974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983434" y="640080"/>
            <a:ext cx="2296028" cy="3674981"/>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bg2"/>
          </a:solidFill>
          <a:ln w="0">
            <a:noFill/>
            <a:prstDash val="solid"/>
            <a:round/>
            <a:headEnd/>
            <a:tailEnd/>
          </a:ln>
        </p:spPr>
      </p:sp>
      <p:sp>
        <p:nvSpPr>
          <p:cNvPr id="2" name="Title 1">
            <a:extLst>
              <a:ext uri="{FF2B5EF4-FFF2-40B4-BE49-F238E27FC236}">
                <a16:creationId xmlns:a16="http://schemas.microsoft.com/office/drawing/2014/main" id="{05028BDE-C72E-2D42-99E8-D212C305C9D9}"/>
              </a:ext>
            </a:extLst>
          </p:cNvPr>
          <p:cNvSpPr>
            <a:spLocks noGrp="1"/>
          </p:cNvSpPr>
          <p:nvPr>
            <p:ph type="title"/>
          </p:nvPr>
        </p:nvSpPr>
        <p:spPr>
          <a:xfrm>
            <a:off x="8523027" y="1252181"/>
            <a:ext cx="3132162" cy="4302457"/>
          </a:xfrm>
        </p:spPr>
        <p:txBody>
          <a:bodyPr>
            <a:normAutofit/>
          </a:bodyPr>
          <a:lstStyle/>
          <a:p>
            <a:r>
              <a:rPr lang="en-US" sz="4000">
                <a:solidFill>
                  <a:schemeClr val="bg2"/>
                </a:solidFill>
              </a:rPr>
              <a:t>Relevant Links</a:t>
            </a:r>
          </a:p>
        </p:txBody>
      </p:sp>
    </p:spTree>
    <p:extLst>
      <p:ext uri="{BB962C8B-B14F-4D97-AF65-F5344CB8AC3E}">
        <p14:creationId xmlns:p14="http://schemas.microsoft.com/office/powerpoint/2010/main" val="805376895"/>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{6C36876C-BE29-9C48-BC43-B1BBE1632585}tf10001072</Template>
  <TotalTime>144</TotalTime>
  <Words>457</Words>
  <Application>Microsoft Macintosh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Franklin Gothic Book</vt:lpstr>
      <vt:lpstr>Times New Roman</vt:lpstr>
      <vt:lpstr>Crop</vt:lpstr>
      <vt:lpstr>PRESENTATION ON 2020 HEALTH CARE SWITCHOVER</vt:lpstr>
      <vt:lpstr>HISTORICAL CONTEXT</vt:lpstr>
      <vt:lpstr>2019 Contract Negotiations</vt:lpstr>
      <vt:lpstr>SWITCHOVER</vt:lpstr>
      <vt:lpstr>Presentation by SFT 2275 and Bart Musitano Sept 16 2020</vt:lpstr>
      <vt:lpstr>Link to September 16, 2020 Presentation</vt:lpstr>
      <vt:lpstr>Relevant Links</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ON HEALTH CARE SWITCH  SFT 2275</dc:title>
  <dc:creator>Jackson, Rodger</dc:creator>
  <cp:lastModifiedBy>Jackson, Rodger</cp:lastModifiedBy>
  <cp:revision>14</cp:revision>
  <dcterms:created xsi:type="dcterms:W3CDTF">2020-09-20T16:46:11Z</dcterms:created>
  <dcterms:modified xsi:type="dcterms:W3CDTF">2020-09-20T19:10:14Z</dcterms:modified>
</cp:coreProperties>
</file>