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3"/>
  </p:notesMasterIdLst>
  <p:handoutMasterIdLst>
    <p:handoutMasterId r:id="rId34"/>
  </p:handoutMasterIdLst>
  <p:sldIdLst>
    <p:sldId id="267" r:id="rId5"/>
    <p:sldId id="309" r:id="rId6"/>
    <p:sldId id="310" r:id="rId7"/>
    <p:sldId id="312" r:id="rId8"/>
    <p:sldId id="303" r:id="rId9"/>
    <p:sldId id="275" r:id="rId10"/>
    <p:sldId id="319" r:id="rId11"/>
    <p:sldId id="307" r:id="rId12"/>
    <p:sldId id="315" r:id="rId13"/>
    <p:sldId id="292" r:id="rId14"/>
    <p:sldId id="313" r:id="rId15"/>
    <p:sldId id="320" r:id="rId16"/>
    <p:sldId id="321" r:id="rId17"/>
    <p:sldId id="322" r:id="rId18"/>
    <p:sldId id="295" r:id="rId19"/>
    <p:sldId id="296" r:id="rId20"/>
    <p:sldId id="297" r:id="rId21"/>
    <p:sldId id="300" r:id="rId22"/>
    <p:sldId id="314" r:id="rId23"/>
    <p:sldId id="298" r:id="rId24"/>
    <p:sldId id="299" r:id="rId25"/>
    <p:sldId id="323" r:id="rId26"/>
    <p:sldId id="293" r:id="rId27"/>
    <p:sldId id="318" r:id="rId28"/>
    <p:sldId id="289" r:id="rId29"/>
    <p:sldId id="302" r:id="rId30"/>
    <p:sldId id="301" r:id="rId31"/>
    <p:sldId id="306" r:id="rId32"/>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0401" autoAdjust="0"/>
  </p:normalViewPr>
  <p:slideViewPr>
    <p:cSldViewPr>
      <p:cViewPr varScale="1">
        <p:scale>
          <a:sx n="89" d="100"/>
          <a:sy n="89" d="100"/>
        </p:scale>
        <p:origin x="1472" y="16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9123D-23B1-498F-B403-AEDAFFDD7A8C}" type="doc">
      <dgm:prSet loTypeId="urn:microsoft.com/office/officeart/2005/8/layout/chart3" loCatId="cycle" qsTypeId="urn:microsoft.com/office/officeart/2005/8/quickstyle/simple1" qsCatId="simple" csTypeId="urn:microsoft.com/office/officeart/2005/8/colors/accent1_2" csCatId="accent1" phldr="1"/>
      <dgm:spPr/>
    </dgm:pt>
    <dgm:pt modelId="{760177B6-6A96-404B-BEFA-F99FA83A737D}">
      <dgm:prSet phldrT="[Text]" custT="1"/>
      <dgm:spPr/>
      <dgm:t>
        <a:bodyPr/>
        <a:lstStyle/>
        <a:p>
          <a:r>
            <a:rPr lang="en-US" sz="1800" b="1" dirty="0" smtClean="0"/>
            <a:t>Cognitive</a:t>
          </a:r>
          <a:r>
            <a:rPr lang="en-US" sz="1800" dirty="0" smtClean="0"/>
            <a:t> (Attention, Memory, Organization, etc.)</a:t>
          </a:r>
          <a:endParaRPr lang="en-US" sz="1800" dirty="0"/>
        </a:p>
      </dgm:t>
    </dgm:pt>
    <dgm:pt modelId="{98CC60E6-7701-48A1-847C-75EEE798987B}" type="parTrans" cxnId="{AF959D9C-25E8-4724-9D34-3229242F63D3}">
      <dgm:prSet/>
      <dgm:spPr/>
      <dgm:t>
        <a:bodyPr/>
        <a:lstStyle/>
        <a:p>
          <a:endParaRPr lang="en-US"/>
        </a:p>
      </dgm:t>
    </dgm:pt>
    <dgm:pt modelId="{A6D464F9-B563-43C2-82AB-48F5AEB46B29}" type="sibTrans" cxnId="{AF959D9C-25E8-4724-9D34-3229242F63D3}">
      <dgm:prSet/>
      <dgm:spPr/>
      <dgm:t>
        <a:bodyPr/>
        <a:lstStyle/>
        <a:p>
          <a:endParaRPr lang="en-US"/>
        </a:p>
      </dgm:t>
    </dgm:pt>
    <dgm:pt modelId="{F1C1C5A1-64D7-409A-B132-0AFA7C212E10}">
      <dgm:prSet phldrT="[Text]" custT="1"/>
      <dgm:spPr/>
      <dgm:t>
        <a:bodyPr/>
        <a:lstStyle/>
        <a:p>
          <a:r>
            <a:rPr lang="en-US" sz="1800" b="1" dirty="0" smtClean="0"/>
            <a:t>Social &amp; Emotional</a:t>
          </a:r>
        </a:p>
        <a:p>
          <a:r>
            <a:rPr lang="en-US" sz="1200" b="1" dirty="0" smtClean="0"/>
            <a:t> </a:t>
          </a:r>
          <a:r>
            <a:rPr lang="en-US" sz="1200" dirty="0" smtClean="0"/>
            <a:t>(fears, Anger, withdrawn, Anxiety, aggression, Low self-esteem, Depression)</a:t>
          </a:r>
          <a:endParaRPr lang="en-US" sz="1200" dirty="0"/>
        </a:p>
      </dgm:t>
    </dgm:pt>
    <dgm:pt modelId="{24FEF8A6-2A09-4B80-9341-6207F1D0E8B8}" type="parTrans" cxnId="{7A23A6CB-065D-47EA-826B-345352CC27A2}">
      <dgm:prSet/>
      <dgm:spPr/>
      <dgm:t>
        <a:bodyPr/>
        <a:lstStyle/>
        <a:p>
          <a:endParaRPr lang="en-US"/>
        </a:p>
      </dgm:t>
    </dgm:pt>
    <dgm:pt modelId="{865FCA6D-0440-4323-9DFF-3F1AFAF13AD6}" type="sibTrans" cxnId="{7A23A6CB-065D-47EA-826B-345352CC27A2}">
      <dgm:prSet/>
      <dgm:spPr/>
      <dgm:t>
        <a:bodyPr/>
        <a:lstStyle/>
        <a:p>
          <a:endParaRPr lang="en-US"/>
        </a:p>
      </dgm:t>
    </dgm:pt>
    <dgm:pt modelId="{AB768C96-952A-4798-A5DA-0ECDFD527EBB}">
      <dgm:prSet phldrT="[Text]" custT="1"/>
      <dgm:spPr/>
      <dgm:t>
        <a:bodyPr/>
        <a:lstStyle/>
        <a:p>
          <a:r>
            <a:rPr lang="en-US" sz="1800" b="1" dirty="0" smtClean="0"/>
            <a:t>Physical</a:t>
          </a:r>
          <a:r>
            <a:rPr lang="en-US" sz="1800" dirty="0" smtClean="0"/>
            <a:t> (Lighting, Furniture Arrangement, etc.)</a:t>
          </a:r>
          <a:endParaRPr lang="en-US" sz="1800" dirty="0"/>
        </a:p>
      </dgm:t>
    </dgm:pt>
    <dgm:pt modelId="{586F22D5-FDC2-456E-8FF6-6F1173655A35}" type="parTrans" cxnId="{00EFA655-DE61-4EAC-80E5-637516914781}">
      <dgm:prSet/>
      <dgm:spPr/>
      <dgm:t>
        <a:bodyPr/>
        <a:lstStyle/>
        <a:p>
          <a:endParaRPr lang="en-US"/>
        </a:p>
      </dgm:t>
    </dgm:pt>
    <dgm:pt modelId="{7A194D7E-EEFC-46EA-A99D-1C0A2A99FE4B}" type="sibTrans" cxnId="{00EFA655-DE61-4EAC-80E5-637516914781}">
      <dgm:prSet/>
      <dgm:spPr/>
      <dgm:t>
        <a:bodyPr/>
        <a:lstStyle/>
        <a:p>
          <a:endParaRPr lang="en-US"/>
        </a:p>
      </dgm:t>
    </dgm:pt>
    <dgm:pt modelId="{D5F9A22C-7C30-4258-A146-C510A4358F72}">
      <dgm:prSet custT="1"/>
      <dgm:spPr/>
      <dgm:t>
        <a:bodyPr/>
        <a:lstStyle/>
        <a:p>
          <a:r>
            <a:rPr lang="en-US" sz="1800" b="1" dirty="0" smtClean="0"/>
            <a:t>Academic </a:t>
          </a:r>
        </a:p>
        <a:p>
          <a:r>
            <a:rPr lang="en-US" sz="1800" dirty="0" smtClean="0"/>
            <a:t>(Reading, Writing, Math, etc.) </a:t>
          </a:r>
          <a:endParaRPr lang="en-US" sz="1800" dirty="0"/>
        </a:p>
      </dgm:t>
    </dgm:pt>
    <dgm:pt modelId="{3492D256-CB4B-4219-A832-A7740BCDC45A}" type="parTrans" cxnId="{B7612B1A-876B-433C-A703-43CA9667ED87}">
      <dgm:prSet/>
      <dgm:spPr/>
      <dgm:t>
        <a:bodyPr/>
        <a:lstStyle/>
        <a:p>
          <a:endParaRPr lang="en-US"/>
        </a:p>
      </dgm:t>
    </dgm:pt>
    <dgm:pt modelId="{EF9689BC-1C2F-4BB0-89B5-DD49E57D8D57}" type="sibTrans" cxnId="{B7612B1A-876B-433C-A703-43CA9667ED87}">
      <dgm:prSet/>
      <dgm:spPr/>
      <dgm:t>
        <a:bodyPr/>
        <a:lstStyle/>
        <a:p>
          <a:endParaRPr lang="en-US"/>
        </a:p>
      </dgm:t>
    </dgm:pt>
    <dgm:pt modelId="{F6B1A862-A19F-48B1-8900-AD26BE69C6E0}">
      <dgm:prSet custT="1"/>
      <dgm:spPr/>
      <dgm:t>
        <a:bodyPr/>
        <a:lstStyle/>
        <a:p>
          <a:r>
            <a:rPr lang="en-US" sz="1600" b="1" dirty="0" smtClean="0"/>
            <a:t>Classroom Climate &amp; Environment </a:t>
          </a:r>
          <a:r>
            <a:rPr lang="en-US" sz="1600" dirty="0" smtClean="0"/>
            <a:t>(Structured, Safe, Restrictive, Unstructured, etc.)</a:t>
          </a:r>
          <a:endParaRPr lang="en-US" sz="1600" dirty="0"/>
        </a:p>
      </dgm:t>
    </dgm:pt>
    <dgm:pt modelId="{7025CC3A-A927-48C2-A73F-519E0470434F}" type="parTrans" cxnId="{5935D558-CDFC-4676-9E4F-895C337AFACE}">
      <dgm:prSet/>
      <dgm:spPr/>
      <dgm:t>
        <a:bodyPr/>
        <a:lstStyle/>
        <a:p>
          <a:endParaRPr lang="en-US"/>
        </a:p>
      </dgm:t>
    </dgm:pt>
    <dgm:pt modelId="{FF17AC50-87FF-4FF9-B077-683FAF8AC552}" type="sibTrans" cxnId="{5935D558-CDFC-4676-9E4F-895C337AFACE}">
      <dgm:prSet/>
      <dgm:spPr/>
      <dgm:t>
        <a:bodyPr/>
        <a:lstStyle/>
        <a:p>
          <a:endParaRPr lang="en-US"/>
        </a:p>
      </dgm:t>
    </dgm:pt>
    <dgm:pt modelId="{21A553A8-5353-41A7-829D-07BD1325AC88}" type="pres">
      <dgm:prSet presAssocID="{2E59123D-23B1-498F-B403-AEDAFFDD7A8C}" presName="compositeShape" presStyleCnt="0">
        <dgm:presLayoutVars>
          <dgm:chMax val="7"/>
          <dgm:dir/>
          <dgm:resizeHandles val="exact"/>
        </dgm:presLayoutVars>
      </dgm:prSet>
      <dgm:spPr/>
    </dgm:pt>
    <dgm:pt modelId="{C620B573-3A74-4253-A7B5-82DABD76063C}" type="pres">
      <dgm:prSet presAssocID="{2E59123D-23B1-498F-B403-AEDAFFDD7A8C}" presName="wedge1" presStyleLbl="node1" presStyleIdx="0" presStyleCnt="5" custLinFactNeighborX="-2998" custLinFactNeighborY="4942"/>
      <dgm:spPr/>
      <dgm:t>
        <a:bodyPr/>
        <a:lstStyle/>
        <a:p>
          <a:endParaRPr lang="en-US"/>
        </a:p>
      </dgm:t>
    </dgm:pt>
    <dgm:pt modelId="{1E4524BD-B04F-4416-AC97-C1807497CF22}" type="pres">
      <dgm:prSet presAssocID="{2E59123D-23B1-498F-B403-AEDAFFDD7A8C}" presName="wedge1Tx" presStyleLbl="node1" presStyleIdx="0" presStyleCnt="5">
        <dgm:presLayoutVars>
          <dgm:chMax val="0"/>
          <dgm:chPref val="0"/>
          <dgm:bulletEnabled val="1"/>
        </dgm:presLayoutVars>
      </dgm:prSet>
      <dgm:spPr/>
      <dgm:t>
        <a:bodyPr/>
        <a:lstStyle/>
        <a:p>
          <a:endParaRPr lang="en-US"/>
        </a:p>
      </dgm:t>
    </dgm:pt>
    <dgm:pt modelId="{A1ED91E2-6CA2-47CA-996C-22A65B9A0F91}" type="pres">
      <dgm:prSet presAssocID="{2E59123D-23B1-498F-B403-AEDAFFDD7A8C}" presName="wedge2" presStyleLbl="node1" presStyleIdx="1" presStyleCnt="5"/>
      <dgm:spPr/>
      <dgm:t>
        <a:bodyPr/>
        <a:lstStyle/>
        <a:p>
          <a:endParaRPr lang="en-US"/>
        </a:p>
      </dgm:t>
    </dgm:pt>
    <dgm:pt modelId="{CD4D677E-8198-4C98-BB0A-57840608A561}" type="pres">
      <dgm:prSet presAssocID="{2E59123D-23B1-498F-B403-AEDAFFDD7A8C}" presName="wedge2Tx" presStyleLbl="node1" presStyleIdx="1" presStyleCnt="5">
        <dgm:presLayoutVars>
          <dgm:chMax val="0"/>
          <dgm:chPref val="0"/>
          <dgm:bulletEnabled val="1"/>
        </dgm:presLayoutVars>
      </dgm:prSet>
      <dgm:spPr/>
      <dgm:t>
        <a:bodyPr/>
        <a:lstStyle/>
        <a:p>
          <a:endParaRPr lang="en-US"/>
        </a:p>
      </dgm:t>
    </dgm:pt>
    <dgm:pt modelId="{C50735DE-F199-4634-946E-D290013200A0}" type="pres">
      <dgm:prSet presAssocID="{2E59123D-23B1-498F-B403-AEDAFFDD7A8C}" presName="wedge3" presStyleLbl="node1" presStyleIdx="2" presStyleCnt="5" custLinFactNeighborX="-569" custLinFactNeighborY="326"/>
      <dgm:spPr/>
      <dgm:t>
        <a:bodyPr/>
        <a:lstStyle/>
        <a:p>
          <a:endParaRPr lang="en-US"/>
        </a:p>
      </dgm:t>
    </dgm:pt>
    <dgm:pt modelId="{9D0B2EB0-5948-407A-9D0A-7C9389559357}" type="pres">
      <dgm:prSet presAssocID="{2E59123D-23B1-498F-B403-AEDAFFDD7A8C}" presName="wedge3Tx" presStyleLbl="node1" presStyleIdx="2" presStyleCnt="5">
        <dgm:presLayoutVars>
          <dgm:chMax val="0"/>
          <dgm:chPref val="0"/>
          <dgm:bulletEnabled val="1"/>
        </dgm:presLayoutVars>
      </dgm:prSet>
      <dgm:spPr/>
      <dgm:t>
        <a:bodyPr/>
        <a:lstStyle/>
        <a:p>
          <a:endParaRPr lang="en-US"/>
        </a:p>
      </dgm:t>
    </dgm:pt>
    <dgm:pt modelId="{37560B5F-4920-47A1-BD67-F219576948AF}" type="pres">
      <dgm:prSet presAssocID="{2E59123D-23B1-498F-B403-AEDAFFDD7A8C}" presName="wedge4" presStyleLbl="node1" presStyleIdx="3" presStyleCnt="5"/>
      <dgm:spPr/>
      <dgm:t>
        <a:bodyPr/>
        <a:lstStyle/>
        <a:p>
          <a:endParaRPr lang="en-US"/>
        </a:p>
      </dgm:t>
    </dgm:pt>
    <dgm:pt modelId="{57EC89BF-1146-408C-B135-130ADF6CCBCC}" type="pres">
      <dgm:prSet presAssocID="{2E59123D-23B1-498F-B403-AEDAFFDD7A8C}" presName="wedge4Tx" presStyleLbl="node1" presStyleIdx="3" presStyleCnt="5">
        <dgm:presLayoutVars>
          <dgm:chMax val="0"/>
          <dgm:chPref val="0"/>
          <dgm:bulletEnabled val="1"/>
        </dgm:presLayoutVars>
      </dgm:prSet>
      <dgm:spPr/>
      <dgm:t>
        <a:bodyPr/>
        <a:lstStyle/>
        <a:p>
          <a:endParaRPr lang="en-US"/>
        </a:p>
      </dgm:t>
    </dgm:pt>
    <dgm:pt modelId="{A47B919B-2BBB-42F4-BAB1-9CB52E217BB1}" type="pres">
      <dgm:prSet presAssocID="{2E59123D-23B1-498F-B403-AEDAFFDD7A8C}" presName="wedge5" presStyleLbl="node1" presStyleIdx="4" presStyleCnt="5"/>
      <dgm:spPr/>
      <dgm:t>
        <a:bodyPr/>
        <a:lstStyle/>
        <a:p>
          <a:endParaRPr lang="en-US"/>
        </a:p>
      </dgm:t>
    </dgm:pt>
    <dgm:pt modelId="{46A4EE4F-6511-4C03-9A3A-819E60EEBBB2}" type="pres">
      <dgm:prSet presAssocID="{2E59123D-23B1-498F-B403-AEDAFFDD7A8C}" presName="wedge5Tx" presStyleLbl="node1" presStyleIdx="4" presStyleCnt="5">
        <dgm:presLayoutVars>
          <dgm:chMax val="0"/>
          <dgm:chPref val="0"/>
          <dgm:bulletEnabled val="1"/>
        </dgm:presLayoutVars>
      </dgm:prSet>
      <dgm:spPr/>
      <dgm:t>
        <a:bodyPr/>
        <a:lstStyle/>
        <a:p>
          <a:endParaRPr lang="en-US"/>
        </a:p>
      </dgm:t>
    </dgm:pt>
  </dgm:ptLst>
  <dgm:cxnLst>
    <dgm:cxn modelId="{A6252A93-D2F1-4E9B-8CF9-D5A7B05319B6}" type="presOf" srcId="{D5F9A22C-7C30-4258-A146-C510A4358F72}" destId="{46A4EE4F-6511-4C03-9A3A-819E60EEBBB2}" srcOrd="1" destOrd="0" presId="urn:microsoft.com/office/officeart/2005/8/layout/chart3"/>
    <dgm:cxn modelId="{88EC30F2-D3F1-4DF1-B5CE-8AE19F0E083F}" type="presOf" srcId="{2E59123D-23B1-498F-B403-AEDAFFDD7A8C}" destId="{21A553A8-5353-41A7-829D-07BD1325AC88}" srcOrd="0" destOrd="0" presId="urn:microsoft.com/office/officeart/2005/8/layout/chart3"/>
    <dgm:cxn modelId="{7A577B18-0ABD-49F5-A2C2-484583480756}" type="presOf" srcId="{F6B1A862-A19F-48B1-8900-AD26BE69C6E0}" destId="{57EC89BF-1146-408C-B135-130ADF6CCBCC}" srcOrd="1" destOrd="0" presId="urn:microsoft.com/office/officeart/2005/8/layout/chart3"/>
    <dgm:cxn modelId="{4EB5229C-7D5A-4EF3-ABF2-B3A244739438}" type="presOf" srcId="{D5F9A22C-7C30-4258-A146-C510A4358F72}" destId="{A47B919B-2BBB-42F4-BAB1-9CB52E217BB1}" srcOrd="0" destOrd="0" presId="urn:microsoft.com/office/officeart/2005/8/layout/chart3"/>
    <dgm:cxn modelId="{AD37D943-0CC6-4830-AFAE-F3279999DB6B}" type="presOf" srcId="{AB768C96-952A-4798-A5DA-0ECDFD527EBB}" destId="{C50735DE-F199-4634-946E-D290013200A0}" srcOrd="0" destOrd="0" presId="urn:microsoft.com/office/officeart/2005/8/layout/chart3"/>
    <dgm:cxn modelId="{00EFA655-DE61-4EAC-80E5-637516914781}" srcId="{2E59123D-23B1-498F-B403-AEDAFFDD7A8C}" destId="{AB768C96-952A-4798-A5DA-0ECDFD527EBB}" srcOrd="2" destOrd="0" parTransId="{586F22D5-FDC2-456E-8FF6-6F1173655A35}" sibTransId="{7A194D7E-EEFC-46EA-A99D-1C0A2A99FE4B}"/>
    <dgm:cxn modelId="{5935D558-CDFC-4676-9E4F-895C337AFACE}" srcId="{2E59123D-23B1-498F-B403-AEDAFFDD7A8C}" destId="{F6B1A862-A19F-48B1-8900-AD26BE69C6E0}" srcOrd="3" destOrd="0" parTransId="{7025CC3A-A927-48C2-A73F-519E0470434F}" sibTransId="{FF17AC50-87FF-4FF9-B077-683FAF8AC552}"/>
    <dgm:cxn modelId="{780987E5-1DAA-4560-AA15-7AD3FE8B5633}" type="presOf" srcId="{F1C1C5A1-64D7-409A-B132-0AFA7C212E10}" destId="{A1ED91E2-6CA2-47CA-996C-22A65B9A0F91}" srcOrd="0" destOrd="0" presId="urn:microsoft.com/office/officeart/2005/8/layout/chart3"/>
    <dgm:cxn modelId="{7A23A6CB-065D-47EA-826B-345352CC27A2}" srcId="{2E59123D-23B1-498F-B403-AEDAFFDD7A8C}" destId="{F1C1C5A1-64D7-409A-B132-0AFA7C212E10}" srcOrd="1" destOrd="0" parTransId="{24FEF8A6-2A09-4B80-9341-6207F1D0E8B8}" sibTransId="{865FCA6D-0440-4323-9DFF-3F1AFAF13AD6}"/>
    <dgm:cxn modelId="{B7612B1A-876B-433C-A703-43CA9667ED87}" srcId="{2E59123D-23B1-498F-B403-AEDAFFDD7A8C}" destId="{D5F9A22C-7C30-4258-A146-C510A4358F72}" srcOrd="4" destOrd="0" parTransId="{3492D256-CB4B-4219-A832-A7740BCDC45A}" sibTransId="{EF9689BC-1C2F-4BB0-89B5-DD49E57D8D57}"/>
    <dgm:cxn modelId="{AF959D9C-25E8-4724-9D34-3229242F63D3}" srcId="{2E59123D-23B1-498F-B403-AEDAFFDD7A8C}" destId="{760177B6-6A96-404B-BEFA-F99FA83A737D}" srcOrd="0" destOrd="0" parTransId="{98CC60E6-7701-48A1-847C-75EEE798987B}" sibTransId="{A6D464F9-B563-43C2-82AB-48F5AEB46B29}"/>
    <dgm:cxn modelId="{8C814554-3DE5-4C0E-BF98-D357E410E375}" type="presOf" srcId="{760177B6-6A96-404B-BEFA-F99FA83A737D}" destId="{C620B573-3A74-4253-A7B5-82DABD76063C}" srcOrd="0" destOrd="0" presId="urn:microsoft.com/office/officeart/2005/8/layout/chart3"/>
    <dgm:cxn modelId="{7E3F3E91-1D79-4D53-A982-EE1BBC28B645}" type="presOf" srcId="{AB768C96-952A-4798-A5DA-0ECDFD527EBB}" destId="{9D0B2EB0-5948-407A-9D0A-7C9389559357}" srcOrd="1" destOrd="0" presId="urn:microsoft.com/office/officeart/2005/8/layout/chart3"/>
    <dgm:cxn modelId="{E3561C6B-9387-4CB8-A311-10A7B51E35EC}" type="presOf" srcId="{760177B6-6A96-404B-BEFA-F99FA83A737D}" destId="{1E4524BD-B04F-4416-AC97-C1807497CF22}" srcOrd="1" destOrd="0" presId="urn:microsoft.com/office/officeart/2005/8/layout/chart3"/>
    <dgm:cxn modelId="{E8BABB6C-C94A-4915-AEEB-F09CB081E854}" type="presOf" srcId="{F1C1C5A1-64D7-409A-B132-0AFA7C212E10}" destId="{CD4D677E-8198-4C98-BB0A-57840608A561}" srcOrd="1" destOrd="0" presId="urn:microsoft.com/office/officeart/2005/8/layout/chart3"/>
    <dgm:cxn modelId="{79417A86-54A0-4D9B-8D00-5405AF8EAEE5}" type="presOf" srcId="{F6B1A862-A19F-48B1-8900-AD26BE69C6E0}" destId="{37560B5F-4920-47A1-BD67-F219576948AF}" srcOrd="0" destOrd="0" presId="urn:microsoft.com/office/officeart/2005/8/layout/chart3"/>
    <dgm:cxn modelId="{2F8BB3A0-9A9B-45AB-B556-34C30DAA941C}" type="presParOf" srcId="{21A553A8-5353-41A7-829D-07BD1325AC88}" destId="{C620B573-3A74-4253-A7B5-82DABD76063C}" srcOrd="0" destOrd="0" presId="urn:microsoft.com/office/officeart/2005/8/layout/chart3"/>
    <dgm:cxn modelId="{1D4A43C9-1ACA-4176-AB18-525FB31893B6}" type="presParOf" srcId="{21A553A8-5353-41A7-829D-07BD1325AC88}" destId="{1E4524BD-B04F-4416-AC97-C1807497CF22}" srcOrd="1" destOrd="0" presId="urn:microsoft.com/office/officeart/2005/8/layout/chart3"/>
    <dgm:cxn modelId="{273292D9-D143-45FA-AEE9-183080413A8F}" type="presParOf" srcId="{21A553A8-5353-41A7-829D-07BD1325AC88}" destId="{A1ED91E2-6CA2-47CA-996C-22A65B9A0F91}" srcOrd="2" destOrd="0" presId="urn:microsoft.com/office/officeart/2005/8/layout/chart3"/>
    <dgm:cxn modelId="{92D3452C-25EA-4587-B749-338FAA7D3D9D}" type="presParOf" srcId="{21A553A8-5353-41A7-829D-07BD1325AC88}" destId="{CD4D677E-8198-4C98-BB0A-57840608A561}" srcOrd="3" destOrd="0" presId="urn:microsoft.com/office/officeart/2005/8/layout/chart3"/>
    <dgm:cxn modelId="{36319473-7B4D-49FB-B552-133C18D89E1F}" type="presParOf" srcId="{21A553A8-5353-41A7-829D-07BD1325AC88}" destId="{C50735DE-F199-4634-946E-D290013200A0}" srcOrd="4" destOrd="0" presId="urn:microsoft.com/office/officeart/2005/8/layout/chart3"/>
    <dgm:cxn modelId="{192BA346-A797-4742-BB5E-86F4422E6C74}" type="presParOf" srcId="{21A553A8-5353-41A7-829D-07BD1325AC88}" destId="{9D0B2EB0-5948-407A-9D0A-7C9389559357}" srcOrd="5" destOrd="0" presId="urn:microsoft.com/office/officeart/2005/8/layout/chart3"/>
    <dgm:cxn modelId="{C179C66B-9327-4B8E-A9BB-BD2B5C43B867}" type="presParOf" srcId="{21A553A8-5353-41A7-829D-07BD1325AC88}" destId="{37560B5F-4920-47A1-BD67-F219576948AF}" srcOrd="6" destOrd="0" presId="urn:microsoft.com/office/officeart/2005/8/layout/chart3"/>
    <dgm:cxn modelId="{0AF93441-F36A-4DDD-B6DA-36455308E611}" type="presParOf" srcId="{21A553A8-5353-41A7-829D-07BD1325AC88}" destId="{57EC89BF-1146-408C-B135-130ADF6CCBCC}" srcOrd="7" destOrd="0" presId="urn:microsoft.com/office/officeart/2005/8/layout/chart3"/>
    <dgm:cxn modelId="{E005B94E-7153-42B4-B4F3-E842A9AA0262}" type="presParOf" srcId="{21A553A8-5353-41A7-829D-07BD1325AC88}" destId="{A47B919B-2BBB-42F4-BAB1-9CB52E217BB1}" srcOrd="8" destOrd="0" presId="urn:microsoft.com/office/officeart/2005/8/layout/chart3"/>
    <dgm:cxn modelId="{E57030B5-5B82-457C-996A-ADC6E96D8E60}" type="presParOf" srcId="{21A553A8-5353-41A7-829D-07BD1325AC88}" destId="{46A4EE4F-6511-4C03-9A3A-819E60EEBBB2}"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0B573-3A74-4253-A7B5-82DABD76063C}">
      <dsp:nvSpPr>
        <dsp:cNvPr id="0" name=""/>
        <dsp:cNvSpPr/>
      </dsp:nvSpPr>
      <dsp:spPr>
        <a:xfrm>
          <a:off x="2415229" y="650735"/>
          <a:ext cx="5398008" cy="5398008"/>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Cognitive</a:t>
          </a:r>
          <a:r>
            <a:rPr lang="en-US" sz="1800" kern="1200" dirty="0" smtClean="0"/>
            <a:t> (Attention, Memory, Organization, etc.)</a:t>
          </a:r>
          <a:endParaRPr lang="en-US" sz="1800" kern="1200" dirty="0"/>
        </a:p>
      </dsp:txBody>
      <dsp:txXfrm>
        <a:off x="5182351" y="1457223"/>
        <a:ext cx="1831467" cy="1253109"/>
      </dsp:txXfrm>
    </dsp:sp>
    <dsp:sp modelId="{A1ED91E2-6CA2-47CA-996C-22A65B9A0F91}">
      <dsp:nvSpPr>
        <dsp:cNvPr id="0" name=""/>
        <dsp:cNvSpPr/>
      </dsp:nvSpPr>
      <dsp:spPr>
        <a:xfrm>
          <a:off x="2388131" y="644226"/>
          <a:ext cx="5398008" cy="5398008"/>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Social &amp; Emotional</a:t>
          </a:r>
        </a:p>
        <a:p>
          <a:pPr lvl="0" algn="ctr" defTabSz="800100">
            <a:lnSpc>
              <a:spcPct val="90000"/>
            </a:lnSpc>
            <a:spcBef>
              <a:spcPct val="0"/>
            </a:spcBef>
            <a:spcAft>
              <a:spcPct val="35000"/>
            </a:spcAft>
          </a:pPr>
          <a:r>
            <a:rPr lang="en-US" sz="1200" b="1" kern="1200" dirty="0" smtClean="0"/>
            <a:t> </a:t>
          </a:r>
          <a:r>
            <a:rPr lang="en-US" sz="1200" kern="1200" dirty="0" smtClean="0"/>
            <a:t>(fears, Anger, withdrawn, Anxiety, aggression, Low self-esteem, Depression)</a:t>
          </a:r>
          <a:endParaRPr lang="en-US" sz="1200" kern="1200" dirty="0"/>
        </a:p>
      </dsp:txBody>
      <dsp:txXfrm>
        <a:off x="5916115" y="3086182"/>
        <a:ext cx="1606550" cy="1355928"/>
      </dsp:txXfrm>
    </dsp:sp>
    <dsp:sp modelId="{C50735DE-F199-4634-946E-D290013200A0}">
      <dsp:nvSpPr>
        <dsp:cNvPr id="0" name=""/>
        <dsp:cNvSpPr/>
      </dsp:nvSpPr>
      <dsp:spPr>
        <a:xfrm>
          <a:off x="2357416" y="661824"/>
          <a:ext cx="5398008" cy="5398008"/>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Physical</a:t>
          </a:r>
          <a:r>
            <a:rPr lang="en-US" sz="1800" kern="1200" dirty="0" smtClean="0"/>
            <a:t> (Lighting, Furniture Arrangement, etc.)</a:t>
          </a:r>
          <a:endParaRPr lang="en-US" sz="1800" kern="1200" dirty="0"/>
        </a:p>
      </dsp:txBody>
      <dsp:txXfrm>
        <a:off x="4092490" y="4710330"/>
        <a:ext cx="1927860" cy="1156716"/>
      </dsp:txXfrm>
    </dsp:sp>
    <dsp:sp modelId="{37560B5F-4920-47A1-BD67-F219576948AF}">
      <dsp:nvSpPr>
        <dsp:cNvPr id="0" name=""/>
        <dsp:cNvSpPr/>
      </dsp:nvSpPr>
      <dsp:spPr>
        <a:xfrm>
          <a:off x="2388131" y="644226"/>
          <a:ext cx="5398008" cy="5398008"/>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Classroom Climate &amp; Environment </a:t>
          </a:r>
          <a:r>
            <a:rPr lang="en-US" sz="1600" kern="1200" dirty="0" smtClean="0"/>
            <a:t>(Structured, Safe, Restrictive, Unstructured, etc.)</a:t>
          </a:r>
          <a:endParaRPr lang="en-US" sz="1600" kern="1200" dirty="0"/>
        </a:p>
      </dsp:txBody>
      <dsp:txXfrm>
        <a:off x="2645179" y="3086182"/>
        <a:ext cx="1606550" cy="1355928"/>
      </dsp:txXfrm>
    </dsp:sp>
    <dsp:sp modelId="{A47B919B-2BBB-42F4-BAB1-9CB52E217BB1}">
      <dsp:nvSpPr>
        <dsp:cNvPr id="0" name=""/>
        <dsp:cNvSpPr/>
      </dsp:nvSpPr>
      <dsp:spPr>
        <a:xfrm>
          <a:off x="2388131" y="644226"/>
          <a:ext cx="5398008" cy="5398008"/>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Academic </a:t>
          </a:r>
        </a:p>
        <a:p>
          <a:pPr lvl="0" algn="ctr" defTabSz="800100">
            <a:lnSpc>
              <a:spcPct val="90000"/>
            </a:lnSpc>
            <a:spcBef>
              <a:spcPct val="0"/>
            </a:spcBef>
            <a:spcAft>
              <a:spcPct val="35000"/>
            </a:spcAft>
          </a:pPr>
          <a:r>
            <a:rPr lang="en-US" sz="1800" kern="1200" dirty="0" smtClean="0"/>
            <a:t>(Reading, Writing, Math, etc.) </a:t>
          </a:r>
          <a:endParaRPr lang="en-US" sz="1800" kern="1200" dirty="0"/>
        </a:p>
      </dsp:txBody>
      <dsp:txXfrm>
        <a:off x="3175340" y="1466780"/>
        <a:ext cx="1831467" cy="125310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E6E22E-288A-414B-A8DE-E4DBD03D5FC0}" type="datetimeFigureOut">
              <a:rPr lang="en-US"/>
              <a:t>9/1/17</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A9AE7E-E0F9-4C51-AD9A-F4C3A6E23BBF}" type="datetimeFigureOut">
              <a:rPr lang="en-US"/>
              <a:t>9/1/17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disabilitydirectresponse.com/compliance-library/67"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Stockton Statistics </a:t>
            </a:r>
          </a:p>
          <a:p>
            <a:r>
              <a:rPr lang="en-US" dirty="0" smtClean="0"/>
              <a:t>Discuss about ADA/504– college compliance (IDEA and ADA)</a:t>
            </a:r>
          </a:p>
          <a:p>
            <a:r>
              <a:rPr lang="en-US" dirty="0" smtClean="0"/>
              <a:t>Syllabus Statement </a:t>
            </a:r>
          </a:p>
          <a:p>
            <a:r>
              <a:rPr lang="en-US" dirty="0" smtClean="0"/>
              <a:t>Examples of “Invisible Disability (Optional)</a:t>
            </a:r>
          </a:p>
          <a:p>
            <a:r>
              <a:rPr lang="en-US" dirty="0" smtClean="0"/>
              <a:t>General Characteristics </a:t>
            </a:r>
          </a:p>
          <a:p>
            <a:r>
              <a:rPr lang="en-US" dirty="0" smtClean="0"/>
              <a:t>UDL </a:t>
            </a:r>
          </a:p>
          <a:p>
            <a:pPr lvl="1"/>
            <a:r>
              <a:rPr lang="en-US" dirty="0" smtClean="0"/>
              <a:t>Multiple Intelligence</a:t>
            </a:r>
          </a:p>
          <a:p>
            <a:pPr lvl="1"/>
            <a:r>
              <a:rPr lang="en-US" dirty="0" smtClean="0"/>
              <a:t>Accommodations (Tool Box, etc.)</a:t>
            </a:r>
          </a:p>
          <a:p>
            <a:r>
              <a:rPr lang="en-US" dirty="0" smtClean="0"/>
              <a:t>Disability Culture </a:t>
            </a:r>
          </a:p>
          <a:p>
            <a:r>
              <a:rPr lang="en-US" dirty="0" smtClean="0"/>
              <a:t>Disability Studies Minor </a:t>
            </a:r>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a:t>
            </a:fld>
            <a:endParaRPr lang="en-US"/>
          </a:p>
        </p:txBody>
      </p:sp>
    </p:spTree>
    <p:extLst>
      <p:ext uri="{BB962C8B-B14F-4D97-AF65-F5344CB8AC3E}">
        <p14:creationId xmlns:p14="http://schemas.microsoft.com/office/powerpoint/2010/main" val="212585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18</a:t>
            </a:fld>
            <a:endParaRPr lang="en-US"/>
          </a:p>
        </p:txBody>
      </p:sp>
    </p:spTree>
    <p:extLst>
      <p:ext uri="{BB962C8B-B14F-4D97-AF65-F5344CB8AC3E}">
        <p14:creationId xmlns:p14="http://schemas.microsoft.com/office/powerpoint/2010/main" val="216777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3EB6E8C-A3CE-4959-B32E-9AB218F635DF}" type="slidenum">
              <a:rPr lang="en-GB"/>
              <a:pPr/>
              <a:t>23</a:t>
            </a:fld>
            <a:endParaRPr lang="en-GB"/>
          </a:p>
        </p:txBody>
      </p:sp>
      <p:sp>
        <p:nvSpPr>
          <p:cNvPr id="80897" name="Text Box 1"/>
          <p:cNvSpPr txBox="1">
            <a:spLocks noChangeArrowheads="1"/>
          </p:cNvSpPr>
          <p:nvPr/>
        </p:nvSpPr>
        <p:spPr bwMode="auto">
          <a:xfrm>
            <a:off x="1194364" y="708850"/>
            <a:ext cx="4777458" cy="354425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947" tIns="47474" rIns="94947" bIns="47474" anchor="ctr"/>
          <a:lstStyle/>
          <a:p>
            <a:endParaRPr lang="en-US"/>
          </a:p>
        </p:txBody>
      </p:sp>
      <p:sp>
        <p:nvSpPr>
          <p:cNvPr id="80898" name="Rectangle 2"/>
          <p:cNvSpPr txBox="1">
            <a:spLocks noGrp="1" noChangeArrowheads="1"/>
          </p:cNvSpPr>
          <p:nvPr>
            <p:ph type="body"/>
          </p:nvPr>
        </p:nvSpPr>
        <p:spPr bwMode="auto">
          <a:xfrm>
            <a:off x="716620" y="4489387"/>
            <a:ext cx="5729631"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FFFF00"/>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r>
              <a:rPr lang="en-GB" dirty="0">
                <a:solidFill>
                  <a:srgbClr val="FFFF00"/>
                </a:solidFill>
                <a:latin typeface="Arial" panose="020B0604020202020204" pitchFamily="34" charset="0"/>
                <a:cs typeface="Arial" panose="020B0604020202020204" pitchFamily="34" charset="0"/>
              </a:rPr>
              <a:t>PWD are ill, invalid</a:t>
            </a:r>
          </a:p>
          <a:p>
            <a:pPr>
              <a:buClr>
                <a:srgbClr val="FFFF00"/>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r>
              <a:rPr lang="en-GB" dirty="0">
                <a:solidFill>
                  <a:srgbClr val="FFFF00"/>
                </a:solidFill>
                <a:latin typeface="Arial" panose="020B0604020202020204" pitchFamily="34" charset="0"/>
                <a:cs typeface="Arial" panose="020B0604020202020204" pitchFamily="34" charset="0"/>
              </a:rPr>
              <a:t>Treatment is recovery and protection </a:t>
            </a:r>
          </a:p>
          <a:p>
            <a:pPr>
              <a:buClr>
                <a:srgbClr val="FFFF00"/>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r>
              <a:rPr lang="en-GB" dirty="0">
                <a:solidFill>
                  <a:srgbClr val="FFFF00"/>
                </a:solidFill>
                <a:latin typeface="Arial" panose="020B0604020202020204" pitchFamily="34" charset="0"/>
                <a:cs typeface="Arial" panose="020B0604020202020204" pitchFamily="34" charset="0"/>
              </a:rPr>
              <a:t>The PWD need to be segregated</a:t>
            </a:r>
          </a:p>
          <a:p>
            <a:pPr>
              <a:buClr>
                <a:srgbClr val="FFFF00"/>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endParaRPr lang="en-GB" dirty="0">
              <a:solidFill>
                <a:srgbClr val="FFFF00"/>
              </a:solidFill>
              <a:latin typeface="Arial" panose="020B0604020202020204" pitchFamily="34" charset="0"/>
              <a:cs typeface="Arial" panose="020B0604020202020204" pitchFamily="34" charset="0"/>
            </a:endParaRPr>
          </a:p>
          <a:p>
            <a:pPr>
              <a:buClr>
                <a:srgbClr val="33CCFF"/>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r>
              <a:rPr lang="en-GB" dirty="0">
                <a:solidFill>
                  <a:srgbClr val="33CCFF"/>
                </a:solidFill>
                <a:latin typeface="Arial" panose="020B0604020202020204" pitchFamily="34" charset="0"/>
                <a:cs typeface="Arial" panose="020B0604020202020204" pitchFamily="34" charset="0"/>
              </a:rPr>
              <a:t>PWD are citizen with different abilities</a:t>
            </a:r>
          </a:p>
          <a:p>
            <a:pPr>
              <a:buClr>
                <a:srgbClr val="33CCFF"/>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r>
              <a:rPr lang="en-GB" dirty="0">
                <a:solidFill>
                  <a:srgbClr val="33CCFF"/>
                </a:solidFill>
                <a:latin typeface="Arial" panose="020B0604020202020204" pitchFamily="34" charset="0"/>
                <a:cs typeface="Arial" panose="020B0604020202020204" pitchFamily="34" charset="0"/>
              </a:rPr>
              <a:t>PWD live discrimination &amp; lack of equal opportunity</a:t>
            </a:r>
          </a:p>
          <a:p>
            <a:pPr>
              <a:buClr>
                <a:srgbClr val="33CCFF"/>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r>
              <a:rPr lang="en-GB" dirty="0">
                <a:solidFill>
                  <a:srgbClr val="33CCFF"/>
                </a:solidFill>
                <a:latin typeface="Arial" panose="020B0604020202020204" pitchFamily="34" charset="0"/>
                <a:cs typeface="Arial" panose="020B0604020202020204" pitchFamily="34" charset="0"/>
              </a:rPr>
              <a:t>Treatment is social inclusion</a:t>
            </a:r>
          </a:p>
          <a:p>
            <a:pPr>
              <a:buClr>
                <a:srgbClr val="33CCFF"/>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r>
              <a:rPr lang="en-GB" dirty="0">
                <a:solidFill>
                  <a:srgbClr val="33CCFF"/>
                </a:solidFill>
                <a:latin typeface="Arial" panose="020B0604020202020204" pitchFamily="34" charset="0"/>
                <a:cs typeface="Arial" panose="020B0604020202020204" pitchFamily="34" charset="0"/>
              </a:rPr>
              <a:t>All society is competent</a:t>
            </a:r>
            <a:endParaRPr lang="en-GB" sz="100" dirty="0">
              <a:solidFill>
                <a:srgbClr val="33CCFF"/>
              </a:solidFill>
              <a:latin typeface="Arial" panose="020B0604020202020204" pitchFamily="34" charset="0"/>
              <a:cs typeface="Arial" panose="020B0604020202020204" pitchFamily="34" charset="0"/>
            </a:endParaRPr>
          </a:p>
          <a:p>
            <a:pPr>
              <a:buClr>
                <a:srgbClr val="FFFF00"/>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endParaRPr lang="en-GB" dirty="0">
              <a:solidFill>
                <a:srgbClr val="FFFF00"/>
              </a:solidFill>
              <a:latin typeface="Arial" panose="020B0604020202020204" pitchFamily="34" charset="0"/>
              <a:cs typeface="Arial" panose="020B0604020202020204" pitchFamily="34" charset="0"/>
            </a:endParaRPr>
          </a:p>
          <a:p>
            <a:pPr>
              <a:buClr>
                <a:srgbClr val="FFFF00"/>
              </a:buClr>
              <a:tabLst>
                <a:tab pos="432305" algn="l"/>
                <a:tab pos="867686" algn="l"/>
                <a:tab pos="1303068" algn="l"/>
                <a:tab pos="1738449" algn="l"/>
                <a:tab pos="2173831" algn="l"/>
                <a:tab pos="2609212" algn="l"/>
                <a:tab pos="3044593" algn="l"/>
                <a:tab pos="3479974" algn="l"/>
                <a:tab pos="3915355" algn="l"/>
                <a:tab pos="4350737" algn="l"/>
                <a:tab pos="4786119" algn="l"/>
                <a:tab pos="5221499" algn="l"/>
                <a:tab pos="5656881" algn="l"/>
                <a:tab pos="6092262" algn="l"/>
                <a:tab pos="6527644" algn="l"/>
                <a:tab pos="6963025" algn="l"/>
                <a:tab pos="7398407" algn="l"/>
                <a:tab pos="7833787" algn="l"/>
                <a:tab pos="8269169" algn="l"/>
                <a:tab pos="8704550" algn="l"/>
              </a:tabLst>
            </a:pPr>
            <a:r>
              <a:rPr lang="en-GB" dirty="0">
                <a:solidFill>
                  <a:srgbClr val="FFFF00"/>
                </a:solidFill>
                <a:latin typeface="Arial" panose="020B0604020202020204" pitchFamily="34" charset="0"/>
                <a:cs typeface="Arial" panose="020B0604020202020204" pitchFamily="34" charset="0"/>
              </a:rPr>
              <a:t>Prevalent competences for </a:t>
            </a:r>
            <a:r>
              <a:rPr lang="en-GB" dirty="0" err="1">
                <a:solidFill>
                  <a:srgbClr val="FFFF00"/>
                </a:solidFill>
                <a:latin typeface="Arial" panose="020B0604020202020204" pitchFamily="34" charset="0"/>
                <a:cs typeface="Arial" panose="020B0604020202020204" pitchFamily="34" charset="0"/>
              </a:rPr>
              <a:t>PwD</a:t>
            </a:r>
            <a:r>
              <a:rPr lang="en-GB" dirty="0">
                <a:solidFill>
                  <a:srgbClr val="FFFF00"/>
                </a:solidFill>
                <a:latin typeface="Arial" panose="020B0604020202020204" pitchFamily="34" charset="0"/>
                <a:cs typeface="Arial" panose="020B0604020202020204" pitchFamily="34" charset="0"/>
              </a:rPr>
              <a:t> are medical</a:t>
            </a:r>
          </a:p>
          <a:p>
            <a:endParaRPr lang="en-US" dirty="0" smtClean="0"/>
          </a:p>
          <a:p>
            <a:endParaRPr lang="en-US" dirty="0"/>
          </a:p>
        </p:txBody>
      </p:sp>
    </p:spTree>
    <p:extLst>
      <p:ext uri="{BB962C8B-B14F-4D97-AF65-F5344CB8AC3E}">
        <p14:creationId xmlns:p14="http://schemas.microsoft.com/office/powerpoint/2010/main" val="372996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Choice of language;</a:t>
            </a:r>
            <a:r>
              <a:rPr lang="en-US" baseline="0" dirty="0" smtClean="0"/>
              <a:t> How do we discuss about disability in our classrooms?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25</a:t>
            </a:fld>
            <a:endParaRPr lang="en-US"/>
          </a:p>
        </p:txBody>
      </p:sp>
    </p:spTree>
    <p:extLst>
      <p:ext uri="{BB962C8B-B14F-4D97-AF65-F5344CB8AC3E}">
        <p14:creationId xmlns:p14="http://schemas.microsoft.com/office/powerpoint/2010/main" val="242970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9478">
              <a:defRPr/>
            </a:pPr>
            <a:r>
              <a:rPr lang="en-US" dirty="0" smtClean="0"/>
              <a:t>GAH 2356 Disability Rights and History that would focus on issues relevant to the social and health sciences, while GAH 2281: Introduction to Disability Studies and Theory would focus on issues relevant to the humanities. At the completion of the introductory courses, students can enroll in a choice of three pre-approved courses which are primarily, but not exclusively housed in General Studies. As students near completion of the minor, they will be required to complete a capstone course tentatively identified as GIS 4605: Disability Advocacy and Policy or GIS 3686: Disability Rights Around the World. These courses will use seminar style format and include service learning project and research paper which will provide an opportunity to students to integrate their major with the disabilities studies minor.</a:t>
            </a:r>
          </a:p>
          <a:p>
            <a:endParaRPr lang="en-US" dirty="0"/>
          </a:p>
        </p:txBody>
      </p:sp>
      <p:sp>
        <p:nvSpPr>
          <p:cNvPr id="4" name="Slide Number Placeholder 3"/>
          <p:cNvSpPr>
            <a:spLocks noGrp="1"/>
          </p:cNvSpPr>
          <p:nvPr>
            <p:ph type="sldNum" sz="quarter" idx="10"/>
          </p:nvPr>
        </p:nvSpPr>
        <p:spPr/>
        <p:txBody>
          <a:bodyPr/>
          <a:lstStyle/>
          <a:p>
            <a:fld id="{FC2F4CA8-6CF8-0E4F-BE14-7A26BEA235DF}" type="slidenum">
              <a:rPr lang="en-US" smtClean="0"/>
              <a:t>26</a:t>
            </a:fld>
            <a:endParaRPr lang="en-US"/>
          </a:p>
        </p:txBody>
      </p:sp>
    </p:spTree>
    <p:extLst>
      <p:ext uri="{BB962C8B-B14F-4D97-AF65-F5344CB8AC3E}">
        <p14:creationId xmlns:p14="http://schemas.microsoft.com/office/powerpoint/2010/main" val="343857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F4CA8-6CF8-0E4F-BE14-7A26BEA235DF}" type="slidenum">
              <a:rPr lang="en-US" smtClean="0"/>
              <a:t>27</a:t>
            </a:fld>
            <a:endParaRPr lang="en-US"/>
          </a:p>
        </p:txBody>
      </p:sp>
    </p:spTree>
    <p:extLst>
      <p:ext uri="{BB962C8B-B14F-4D97-AF65-F5344CB8AC3E}">
        <p14:creationId xmlns:p14="http://schemas.microsoft.com/office/powerpoint/2010/main" val="150889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Disability is simply one of the many things about the student. All students</a:t>
            </a:r>
            <a:r>
              <a:rPr lang="en-US" baseline="0" dirty="0" smtClean="0"/>
              <a:t> have strengths and talents and different way of perceiving, processing and expressing information.  Focus is to level playing field by providing accommodations. </a:t>
            </a:r>
          </a:p>
          <a:p>
            <a:endParaRPr lang="en-US" dirty="0"/>
          </a:p>
        </p:txBody>
      </p:sp>
      <p:sp>
        <p:nvSpPr>
          <p:cNvPr id="4" name="Slide Number Placeholder 3"/>
          <p:cNvSpPr>
            <a:spLocks noGrp="1"/>
          </p:cNvSpPr>
          <p:nvPr>
            <p:ph type="sldNum" sz="quarter" idx="10"/>
          </p:nvPr>
        </p:nvSpPr>
        <p:spPr/>
        <p:txBody>
          <a:bodyPr/>
          <a:lstStyle/>
          <a:p>
            <a:fld id="{7F945297-9661-4111-AC4D-7C1869DFF06C}" type="slidenum">
              <a:rPr lang="en-US" smtClean="0"/>
              <a:t>5</a:t>
            </a:fld>
            <a:endParaRPr lang="en-US"/>
          </a:p>
        </p:txBody>
      </p:sp>
    </p:spTree>
    <p:extLst>
      <p:ext uri="{BB962C8B-B14F-4D97-AF65-F5344CB8AC3E}">
        <p14:creationId xmlns:p14="http://schemas.microsoft.com/office/powerpoint/2010/main" val="332755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00150"/>
            <a:ext cx="5765800" cy="3243263"/>
          </a:xfrm>
        </p:spPr>
      </p:sp>
      <p:sp>
        <p:nvSpPr>
          <p:cNvPr id="3" name="Notes Placeholder 2"/>
          <p:cNvSpPr>
            <a:spLocks noGrp="1"/>
          </p:cNvSpPr>
          <p:nvPr>
            <p:ph type="body" idx="1"/>
          </p:nvPr>
        </p:nvSpPr>
        <p:spPr/>
        <p:txBody>
          <a:bodyPr/>
          <a:lstStyle/>
          <a:p>
            <a:pPr>
              <a:lnSpc>
                <a:spcPct val="107000"/>
              </a:lnSpc>
              <a:spcAft>
                <a:spcPts val="815"/>
              </a:spcAft>
            </a:pPr>
            <a:r>
              <a:rPr lang="en-US" b="1" dirty="0">
                <a:solidFill>
                  <a:schemeClr val="accent2"/>
                </a:solidFill>
                <a:latin typeface="Arial" panose="020B0604020202020204" pitchFamily="34" charset="0"/>
                <a:cs typeface="Arial" panose="020B0604020202020204" pitchFamily="34" charset="0"/>
              </a:rPr>
              <a:t>What is a Reasonable Accommodation: </a:t>
            </a:r>
            <a:endParaRPr lang="en-US" b="1" dirty="0" smtClean="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15"/>
              </a:spcAft>
            </a:pPr>
            <a:r>
              <a:rPr lang="en-US" b="1" dirty="0" smtClean="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Determining reasonable accommodations is an interactive process. The following questions need to be asked and answered to identify the reasonable accommodations.</a:t>
            </a:r>
            <a:endParaRPr lang="en-US" sz="1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349310" indent="-349310">
              <a:lnSpc>
                <a:spcPct val="107000"/>
              </a:lnSpc>
              <a:spcAft>
                <a:spcPts val="815"/>
              </a:spcAft>
              <a:buSzPts val="1000"/>
              <a:buFont typeface="Symbol" panose="05050102010706020507" pitchFamily="18" charset="2"/>
              <a:buChar char=""/>
              <a:tabLst>
                <a:tab pos="465747" algn="l"/>
              </a:tabLs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Is the individual a "person with a disability"?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9310" indent="-349310">
              <a:lnSpc>
                <a:spcPct val="107000"/>
              </a:lnSpc>
              <a:spcAft>
                <a:spcPts val="815"/>
              </a:spcAft>
              <a:buSzPts val="1000"/>
              <a:buFont typeface="Symbol" panose="05050102010706020507" pitchFamily="18" charset="2"/>
              <a:buChar char=""/>
              <a:tabLst>
                <a:tab pos="465747" algn="l"/>
              </a:tabLs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Is the individual "otherwise qualified"?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9310" indent="-349310">
              <a:lnSpc>
                <a:spcPct val="107000"/>
              </a:lnSpc>
              <a:spcAft>
                <a:spcPts val="815"/>
              </a:spcAft>
              <a:buSzPts val="1000"/>
              <a:buFont typeface="Symbol" panose="05050102010706020507" pitchFamily="18" charset="2"/>
              <a:buChar char=""/>
              <a:tabLst>
                <a:tab pos="465747" algn="l"/>
              </a:tabLst>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What are the barriers resulting from the interaction between the documented disability and the campus environment?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9310" indent="-349310">
              <a:lnSpc>
                <a:spcPct val="107000"/>
              </a:lnSpc>
              <a:spcAft>
                <a:spcPts val="815"/>
              </a:spcAft>
              <a:buSzPts val="1000"/>
              <a:buFont typeface="Symbol" panose="05050102010706020507" pitchFamily="18" charset="2"/>
              <a:buChar char=""/>
              <a:tabLst>
                <a:tab pos="465747" algn="l"/>
              </a:tabLst>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What are possible accommodations, modifications, or adjustments that might remove the barriers?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9310" indent="-349310">
              <a:lnSpc>
                <a:spcPct val="107000"/>
              </a:lnSpc>
              <a:spcAft>
                <a:spcPts val="815"/>
              </a:spcAft>
              <a:buSzPts val="1000"/>
              <a:buFont typeface="Symbol" panose="05050102010706020507" pitchFamily="18" charset="2"/>
              <a:buChar char=""/>
              <a:tabLst>
                <a:tab pos="465747" algn="l"/>
              </a:tabLst>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Without these accommodations, would the individual still have meaningful access to the program, service, or activity?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9310" indent="-349310">
              <a:lnSpc>
                <a:spcPct val="107000"/>
              </a:lnSpc>
              <a:spcAft>
                <a:spcPts val="815"/>
              </a:spcAft>
              <a:buSzPts val="1000"/>
              <a:buFont typeface="Symbol" panose="05050102010706020507" pitchFamily="18" charset="2"/>
              <a:buChar char=""/>
              <a:tabLst>
                <a:tab pos="465747" algn="l"/>
              </a:tabLs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Would these accommodations compromise the essential elements of the curriculum?</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9310" indent="-349310">
              <a:lnSpc>
                <a:spcPct val="107000"/>
              </a:lnSpc>
              <a:spcAft>
                <a:spcPts val="815"/>
              </a:spcAft>
              <a:buSzPts val="1000"/>
              <a:buFont typeface="Symbol" panose="05050102010706020507" pitchFamily="18" charset="2"/>
              <a:buChar char=""/>
              <a:tabLst>
                <a:tab pos="465747" algn="l"/>
              </a:tabLst>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Would these accommodations require a fundamental alteration in the nature of the program, service, or activity?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9ADDA9F-945E-4339-BF5C-18F729CD04D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5874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smtClean="0">
                <a:hlinkClick r:id="rId3"/>
              </a:rPr>
              <a:t>http://www.disabilitydirectresponse.com/compliance-library/67</a:t>
            </a:r>
            <a:endParaRPr lang="en-US" dirty="0" smtClean="0"/>
          </a:p>
          <a:p>
            <a:r>
              <a:rPr lang="en-US" b="1" dirty="0"/>
              <a:t>Postsecondary institutions must engage in a dialog with students seeking accommodations to ensure that they are not denied necessary academic adjustments, auxiliary aids and services. The purpose of the interactive process has been defined by the </a:t>
            </a:r>
            <a:r>
              <a:rPr lang="en-US" b="1" dirty="0">
                <a:solidFill>
                  <a:schemeClr val="accent2"/>
                </a:solidFill>
              </a:rPr>
              <a:t>OCR </a:t>
            </a:r>
            <a:r>
              <a:rPr lang="en-US" b="1" dirty="0"/>
              <a:t>as being </a:t>
            </a:r>
            <a:r>
              <a:rPr lang="en-US" b="1" dirty="0">
                <a:solidFill>
                  <a:schemeClr val="accent2"/>
                </a:solidFill>
              </a:rPr>
              <a:t>“to determine whether requested modifications, or other effective accommodations should be provided and would enable the student to meet college standards without modifying essential requirements.” </a:t>
            </a:r>
            <a:r>
              <a:rPr lang="en-US" dirty="0"/>
              <a:t>(</a:t>
            </a:r>
            <a:r>
              <a:rPr lang="en-US" b="1" dirty="0"/>
              <a:t>College of Marin</a:t>
            </a:r>
            <a:r>
              <a:rPr lang="en-US" dirty="0"/>
              <a:t>, 35 NDLR 177 (June 2006)). </a:t>
            </a:r>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7</a:t>
            </a:fld>
            <a:endParaRPr lang="en-US"/>
          </a:p>
        </p:txBody>
      </p:sp>
    </p:spTree>
    <p:extLst>
      <p:ext uri="{BB962C8B-B14F-4D97-AF65-F5344CB8AC3E}">
        <p14:creationId xmlns:p14="http://schemas.microsoft.com/office/powerpoint/2010/main" val="263772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school</a:t>
            </a:r>
            <a:r>
              <a:rPr lang="en-US" baseline="0" dirty="0" smtClean="0"/>
              <a:t> provides accommodation and t</a:t>
            </a:r>
          </a:p>
          <a:p>
            <a:r>
              <a:rPr lang="en-US" baseline="0" dirty="0" smtClean="0"/>
              <a:t>Students feel lost in college as they are not given supports as they were in schools.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10</a:t>
            </a:fld>
            <a:endParaRPr lang="en-US"/>
          </a:p>
        </p:txBody>
      </p:sp>
    </p:spTree>
    <p:extLst>
      <p:ext uri="{BB962C8B-B14F-4D97-AF65-F5344CB8AC3E}">
        <p14:creationId xmlns:p14="http://schemas.microsoft.com/office/powerpoint/2010/main" val="356623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incorporate</a:t>
            </a:r>
            <a:r>
              <a:rPr lang="en-US" baseline="0" dirty="0" smtClean="0"/>
              <a:t> disability culture in their classroom?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12</a:t>
            </a:fld>
            <a:endParaRPr lang="en-US"/>
          </a:p>
        </p:txBody>
      </p:sp>
    </p:spTree>
    <p:extLst>
      <p:ext uri="{BB962C8B-B14F-4D97-AF65-F5344CB8AC3E}">
        <p14:creationId xmlns:p14="http://schemas.microsoft.com/office/powerpoint/2010/main" val="188939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Support Students? Or What does it mean to support students in your classroom?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13</a:t>
            </a:fld>
            <a:endParaRPr lang="en-US"/>
          </a:p>
        </p:txBody>
      </p:sp>
    </p:spTree>
    <p:extLst>
      <p:ext uri="{BB962C8B-B14F-4D97-AF65-F5344CB8AC3E}">
        <p14:creationId xmlns:p14="http://schemas.microsoft.com/office/powerpoint/2010/main" val="136311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465887"/>
            <a:endParaRPr lang="en-US" dirty="0">
              <a:latin typeface="Arial" pitchFamily="-111" charset="0"/>
              <a:ea typeface="Arial" pitchFamily="-111" charset="0"/>
              <a:cs typeface="Arial" pitchFamily="-111"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D644302-8805-A84C-BC95-B760007E8EEE}" type="slidenum">
              <a:rPr lang="en-US">
                <a:ea typeface="ＭＳ Ｐゴシック" pitchFamily="-111" charset="-128"/>
                <a:cs typeface="ＭＳ Ｐゴシック" pitchFamily="-111" charset="-128"/>
              </a:rPr>
              <a:pPr/>
              <a:t>16</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8834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465887"/>
            <a:endParaRPr lang="en-US" dirty="0">
              <a:latin typeface="Arial" pitchFamily="-111" charset="0"/>
              <a:ea typeface="Arial" pitchFamily="-111" charset="0"/>
              <a:cs typeface="Arial" pitchFamily="-111"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D644302-8805-A84C-BC95-B760007E8EEE}" type="slidenum">
              <a:rPr lang="en-US">
                <a:ea typeface="ＭＳ Ｐゴシック" pitchFamily="-111" charset="-128"/>
                <a:cs typeface="ＭＳ Ｐゴシック" pitchFamily="-111" charset="-128"/>
              </a:rPr>
              <a:pPr/>
              <a:t>17</a:t>
            </a:fld>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33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9/1/17</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9/1/17</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9/1/17</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9/1/17</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arget="../slideLayouts/slideLayout11.xml" Type="http://schemas.openxmlformats.org/officeDocument/2006/relationships/slideLayout"/><Relationship Id="rId12" Target="../theme/theme1.xml" Type="http://schemas.openxmlformats.org/officeDocument/2006/relationships/theme"/><Relationship Id="rId13" Target="../media/image2.jpeg" Type="http://schemas.openxmlformats.org/officeDocument/2006/relationships/image"/><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9/1/17</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ccess@stockton.edu" TargetMode="Externa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2.ed.gov/about/offices/list/ocr/transition.html" TargetMode="External"/></Relationships>
</file>

<file path=ppt/slides/_rels/slide15.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traweb.stockton.edu/eyos/page.cfm?siteID=286&amp;pageID=13" TargetMode="Externa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traweb.stockton.edu/eyos/page.cfm?siteID=286&amp;pageID=5" TargetMode="External"/></Relationships>
</file>

<file path=ppt/slides/_rels/slide20.xml.rels><?xml version="1.0" encoding="UTF-8" standalone="yes" ?><Relationships xmlns="http://schemas.openxmlformats.org/package/2006/relationships"><Relationship Id="rId1" Target="../slideLayouts/slideLayout2.xml" Type="http://schemas.openxmlformats.org/officeDocument/2006/relationships/slideLayout"/><Relationship Id="rId2" Target="https://stockton.edu/elearning/accessibility-tools.html" TargetMode="External" Type="http://schemas.openxmlformats.org/officeDocument/2006/relationships/hyperlink"/><Relationship Id="rId3" Target="../media/image16.jpeg" Type="http://schemas.openxmlformats.org/officeDocument/2006/relationships/image"/></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tockton.edu/wellness-center/disability-services/accessibility.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puzzle.com/" TargetMode="External"/><Relationship Id="rId4" Type="http://schemas.openxmlformats.org/officeDocument/2006/relationships/hyperlink" Target="https://www.youtube.com/watch?v=AV66e9z-fr8" TargetMode="External"/><Relationship Id="rId5" Type="http://schemas.openxmlformats.org/officeDocument/2006/relationships/hyperlink" Target="https://padlet.com/" TargetMode="External"/><Relationship Id="rId6" Type="http://schemas.openxmlformats.org/officeDocument/2006/relationships/hyperlink" Target="https://blackboard.stockton.edu/" TargetMode="External"/><Relationship Id="rId7" Type="http://schemas.openxmlformats.org/officeDocument/2006/relationships/hyperlink" Target="https://elearning.stockton.edu/student-support/collaborate/" TargetMode="External"/><Relationship Id="rId8" Type="http://schemas.openxmlformats.org/officeDocument/2006/relationships/hyperlink" Target="https://www.educreations.com/" TargetMode="External"/><Relationship Id="rId1" Type="http://schemas.openxmlformats.org/officeDocument/2006/relationships/slideLayout" Target="../slideLayouts/slideLayout2.xml"/><Relationship Id="rId2" Type="http://schemas.openxmlformats.org/officeDocument/2006/relationships/hyperlink" Target="https://screencast-o-matic.com/hom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youtube.com/watch?v=SbGdPXfrF4M&amp;feature=player_embedd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s://www.facebook.com/SUDSminor/" TargetMode="External"/><Relationship Id="rId5" Type="http://schemas.openxmlformats.org/officeDocument/2006/relationships/hyperlink" Target="https://stockton.edu/general-studies/disability-studies-minor.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mailto:Lydia.fecteau@Stockton.edu" TargetMode="External"/><Relationship Id="rId5" Type="http://schemas.openxmlformats.org/officeDocument/2006/relationships/hyperlink" Target="mailto:Priti.haria@Stockton.edu"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tockton.edu/wellness-center/disability-services/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hyperlink" Target="http://intraweb.stockton.edu/eyos/page.cfm?siteID=286&amp;pageID=13" TargetMode="External"/><Relationship Id="rId4" Type="http://schemas.openxmlformats.org/officeDocument/2006/relationships/hyperlink" Target="http://www.stockton.edu/LAP" TargetMode="External"/><Relationship Id="rId5" Type="http://schemas.openxmlformats.org/officeDocument/2006/relationships/hyperlink" Target="mailto:LAP@stockton.edu"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1676401"/>
            <a:ext cx="9518221" cy="990599"/>
          </a:xfrm>
        </p:spPr>
        <p:txBody>
          <a:bodyPr>
            <a:normAutofit/>
          </a:bodyPr>
          <a:lstStyle/>
          <a:p>
            <a:r>
              <a:rPr lang="en-US" dirty="0" smtClean="0"/>
              <a:t>SFT: Disabilities in the Classrooms</a:t>
            </a:r>
            <a:endParaRPr lang="en-US" dirty="0"/>
          </a:p>
        </p:txBody>
      </p:sp>
      <p:sp>
        <p:nvSpPr>
          <p:cNvPr id="3" name="Subtitle 2"/>
          <p:cNvSpPr>
            <a:spLocks noGrp="1"/>
          </p:cNvSpPr>
          <p:nvPr>
            <p:ph type="subTitle" idx="1"/>
          </p:nvPr>
        </p:nvSpPr>
        <p:spPr>
          <a:xfrm>
            <a:off x="1370013" y="3276601"/>
            <a:ext cx="9442022" cy="1524000"/>
          </a:xfrm>
        </p:spPr>
        <p:txBody>
          <a:bodyPr>
            <a:normAutofit fontScale="92500" lnSpcReduction="20000"/>
          </a:bodyPr>
          <a:lstStyle/>
          <a:p>
            <a:r>
              <a:rPr lang="en-US" sz="2400" dirty="0" smtClean="0"/>
              <a:t>Lydia </a:t>
            </a:r>
            <a:r>
              <a:rPr lang="en-US" sz="2400" dirty="0" err="1" smtClean="0"/>
              <a:t>Fecteau</a:t>
            </a:r>
            <a:r>
              <a:rPr lang="en-US" sz="2400" dirty="0" smtClean="0"/>
              <a:t> AND </a:t>
            </a:r>
            <a:r>
              <a:rPr lang="en-US" sz="2400" dirty="0"/>
              <a:t>Priti Haria,</a:t>
            </a:r>
            <a:r>
              <a:rPr lang="en-US" sz="2400" dirty="0" smtClean="0"/>
              <a:t> </a:t>
            </a:r>
          </a:p>
          <a:p>
            <a:endParaRPr lang="en-US" sz="800" dirty="0" smtClean="0"/>
          </a:p>
          <a:p>
            <a:r>
              <a:rPr lang="en-US" sz="2800" dirty="0" smtClean="0"/>
              <a:t>August 24, 2017 </a:t>
            </a:r>
          </a:p>
          <a:p>
            <a:endParaRPr lang="en-US" sz="2800" dirty="0" smtClean="0"/>
          </a:p>
          <a:p>
            <a:r>
              <a:rPr lang="en-US" sz="2800" dirty="0" smtClean="0"/>
              <a:t>Acknowledgement: Bob Ross from Learning ACCESS program </a:t>
            </a:r>
          </a:p>
          <a:p>
            <a:endParaRPr lang="en-US" sz="2800"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939800"/>
          </a:xfrm>
        </p:spPr>
        <p:txBody>
          <a:bodyPr>
            <a:normAutofit/>
          </a:bodyPr>
          <a:lstStyle/>
          <a:p>
            <a:pPr algn="ctr"/>
            <a:r>
              <a:rPr lang="en-US" sz="4400" b="1" dirty="0" smtClean="0"/>
              <a:t>ADA/Section 504 Compliance</a:t>
            </a:r>
            <a:endParaRPr lang="en-US" sz="4400" b="1" dirty="0">
              <a:solidFill>
                <a:srgbClr val="FF0000"/>
              </a:solidFill>
            </a:endParaRPr>
          </a:p>
        </p:txBody>
      </p:sp>
      <p:sp>
        <p:nvSpPr>
          <p:cNvPr id="3" name="Content Placeholder 2"/>
          <p:cNvSpPr>
            <a:spLocks noGrp="1"/>
          </p:cNvSpPr>
          <p:nvPr>
            <p:ph idx="1"/>
          </p:nvPr>
        </p:nvSpPr>
        <p:spPr>
          <a:xfrm>
            <a:off x="912813" y="1764937"/>
            <a:ext cx="5486400" cy="4102463"/>
          </a:xfrm>
        </p:spPr>
        <p:txBody>
          <a:bodyPr>
            <a:normAutofit/>
          </a:bodyPr>
          <a:lstStyle/>
          <a:p>
            <a:pPr marL="457200" indent="-457200">
              <a:buFont typeface="+mj-lt"/>
              <a:buAutoNum type="arabicPeriod"/>
            </a:pPr>
            <a:r>
              <a:rPr lang="en-US" sz="2800" dirty="0" smtClean="0"/>
              <a:t>Architectural Barriers</a:t>
            </a:r>
          </a:p>
          <a:p>
            <a:pPr marL="457200" indent="-457200">
              <a:buFont typeface="+mj-lt"/>
              <a:buAutoNum type="arabicPeriod"/>
            </a:pPr>
            <a:r>
              <a:rPr lang="en-US" sz="2800" dirty="0" smtClean="0"/>
              <a:t>Instructional Support</a:t>
            </a:r>
          </a:p>
          <a:p>
            <a:pPr marL="457200" indent="-457200">
              <a:buFont typeface="+mj-lt"/>
              <a:buAutoNum type="arabicPeriod"/>
            </a:pPr>
            <a:r>
              <a:rPr lang="en-US" sz="2800" dirty="0" smtClean="0"/>
              <a:t>Educational Accommodations</a:t>
            </a:r>
          </a:p>
          <a:p>
            <a:pPr marL="457200" indent="-457200">
              <a:buFont typeface="+mj-lt"/>
              <a:buAutoNum type="arabicPeriod"/>
            </a:pPr>
            <a:r>
              <a:rPr lang="en-US" sz="2800" dirty="0" smtClean="0"/>
              <a:t>Technological Adaptions</a:t>
            </a:r>
          </a:p>
          <a:p>
            <a:pPr marL="457200" indent="-457200">
              <a:buFont typeface="+mj-lt"/>
              <a:buAutoNum type="arabicPeriod"/>
            </a:pPr>
            <a:r>
              <a:rPr lang="en-US" sz="2800" dirty="0" smtClean="0"/>
              <a:t>Language </a:t>
            </a:r>
            <a:r>
              <a:rPr lang="en-US" sz="2800" dirty="0"/>
              <a:t>A</a:t>
            </a:r>
            <a:r>
              <a:rPr lang="en-US" sz="2800" dirty="0" smtClean="0"/>
              <a:t>wareness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498" y="1764937"/>
            <a:ext cx="5113203" cy="3911600"/>
          </a:xfrm>
          <a:prstGeom prst="rect">
            <a:avLst/>
          </a:prstGeom>
        </p:spPr>
      </p:pic>
    </p:spTree>
    <p:extLst>
      <p:ext uri="{BB962C8B-B14F-4D97-AF65-F5344CB8AC3E}">
        <p14:creationId xmlns:p14="http://schemas.microsoft.com/office/powerpoint/2010/main" val="167950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863600"/>
          </a:xfrm>
        </p:spPr>
        <p:txBody>
          <a:bodyPr>
            <a:normAutofit/>
          </a:bodyPr>
          <a:lstStyle/>
          <a:p>
            <a:pPr algn="ctr"/>
            <a:r>
              <a:rPr lang="en-US" sz="4400" b="1" dirty="0">
                <a:latin typeface="Arial" panose="020B0604020202020204" pitchFamily="34" charset="0"/>
                <a:cs typeface="Arial" panose="020B0604020202020204" pitchFamily="34" charset="0"/>
              </a:rPr>
              <a:t>Architectural </a:t>
            </a:r>
            <a:r>
              <a:rPr lang="en-US" sz="4400" b="1" dirty="0" smtClean="0">
                <a:latin typeface="Arial" panose="020B0604020202020204" pitchFamily="34" charset="0"/>
                <a:cs typeface="Arial" panose="020B0604020202020204" pitchFamily="34" charset="0"/>
              </a:rPr>
              <a:t>Barriers</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8883" y="1524000"/>
            <a:ext cx="9751060" cy="4546600"/>
          </a:xfrm>
        </p:spPr>
        <p:txBody>
          <a:bodyPr>
            <a:normAutofit fontScale="92500" lnSpcReduction="20000"/>
          </a:bodyPr>
          <a:lstStyle/>
          <a:p>
            <a:r>
              <a:rPr lang="en-US" sz="2600" dirty="0">
                <a:latin typeface="Arial" panose="020B0604020202020204" pitchFamily="34" charset="0"/>
                <a:cs typeface="Arial" panose="020B0604020202020204" pitchFamily="34" charset="0"/>
              </a:rPr>
              <a:t>Automatic </a:t>
            </a:r>
            <a:r>
              <a:rPr lang="en-US" sz="2600" dirty="0" smtClean="0">
                <a:latin typeface="Arial" panose="020B0604020202020204" pitchFamily="34" charset="0"/>
                <a:cs typeface="Arial" panose="020B0604020202020204" pitchFamily="34" charset="0"/>
              </a:rPr>
              <a:t>doors</a:t>
            </a:r>
          </a:p>
          <a:p>
            <a:pPr lvl="1"/>
            <a:r>
              <a:rPr lang="en-US" sz="2200" dirty="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ny </a:t>
            </a:r>
            <a:r>
              <a:rPr lang="en-US" sz="2200" dirty="0">
                <a:latin typeface="Arial" panose="020B0604020202020204" pitchFamily="34" charset="0"/>
                <a:cs typeface="Arial" panose="020B0604020202020204" pitchFamily="34" charset="0"/>
              </a:rPr>
              <a:t>door over 5 </a:t>
            </a:r>
            <a:r>
              <a:rPr lang="en-US" sz="2200" dirty="0" smtClean="0">
                <a:latin typeface="Arial" panose="020B0604020202020204" pitchFamily="34" charset="0"/>
                <a:cs typeface="Arial" panose="020B0604020202020204" pitchFamily="34" charset="0"/>
              </a:rPr>
              <a:t>pounds</a:t>
            </a:r>
          </a:p>
          <a:p>
            <a:pPr lvl="1"/>
            <a:r>
              <a:rPr lang="en-US" sz="2200" dirty="0">
                <a:latin typeface="Arial" panose="020B0604020202020204" pitchFamily="34" charset="0"/>
                <a:cs typeface="Arial" panose="020B0604020202020204" pitchFamily="34" charset="0"/>
              </a:rPr>
              <a:t>N</a:t>
            </a:r>
            <a:r>
              <a:rPr lang="en-US" sz="2200" dirty="0" smtClean="0">
                <a:latin typeface="Arial" panose="020B0604020202020204" pitchFamily="34" charset="0"/>
                <a:cs typeface="Arial" panose="020B0604020202020204" pitchFamily="34" charset="0"/>
              </a:rPr>
              <a:t>ot working</a:t>
            </a:r>
          </a:p>
          <a:p>
            <a:r>
              <a:rPr lang="en-US" sz="2600" dirty="0" smtClean="0">
                <a:latin typeface="Arial" panose="020B0604020202020204" pitchFamily="34" charset="0"/>
                <a:cs typeface="Arial" panose="020B0604020202020204" pitchFamily="34" charset="0"/>
              </a:rPr>
              <a:t>Bathrooms</a:t>
            </a:r>
          </a:p>
          <a:p>
            <a:r>
              <a:rPr lang="en-US" sz="2600" dirty="0" smtClean="0">
                <a:latin typeface="Arial" panose="020B0604020202020204" pitchFamily="34" charset="0"/>
                <a:cs typeface="Arial" panose="020B0604020202020204" pitchFamily="34" charset="0"/>
              </a:rPr>
              <a:t>Ramps</a:t>
            </a:r>
          </a:p>
          <a:p>
            <a:r>
              <a:rPr lang="en-US" sz="2600" dirty="0" smtClean="0">
                <a:latin typeface="Arial" panose="020B0604020202020204" pitchFamily="34" charset="0"/>
                <a:cs typeface="Arial" panose="020B0604020202020204" pitchFamily="34" charset="0"/>
              </a:rPr>
              <a:t>Signage</a:t>
            </a:r>
          </a:p>
          <a:p>
            <a:r>
              <a:rPr lang="en-US" sz="2600" dirty="0" smtClean="0">
                <a:latin typeface="Arial" panose="020B0604020202020204" pitchFamily="34" charset="0"/>
                <a:cs typeface="Arial" panose="020B0604020202020204" pitchFamily="34" charset="0"/>
              </a:rPr>
              <a:t>Captioning</a:t>
            </a:r>
          </a:p>
          <a:p>
            <a:r>
              <a:rPr lang="en-US" sz="2600" dirty="0" smtClean="0">
                <a:latin typeface="Arial" panose="020B0604020202020204" pitchFamily="34" charset="0"/>
                <a:cs typeface="Arial" panose="020B0604020202020204" pitchFamily="34" charset="0"/>
              </a:rPr>
              <a:t>Parking</a:t>
            </a:r>
          </a:p>
          <a:p>
            <a:pPr lvl="1"/>
            <a:r>
              <a:rPr lang="en-US" sz="2200" dirty="0" smtClean="0">
                <a:latin typeface="Arial" panose="020B0604020202020204" pitchFamily="34" charset="0"/>
                <a:cs typeface="Arial" panose="020B0604020202020204" pitchFamily="34" charset="0"/>
              </a:rPr>
              <a:t>Blocked</a:t>
            </a:r>
          </a:p>
          <a:p>
            <a:pPr lvl="1"/>
            <a:r>
              <a:rPr lang="en-US" sz="2200" dirty="0">
                <a:latin typeface="Arial" panose="020B0604020202020204" pitchFamily="34" charset="0"/>
                <a:cs typeface="Arial" panose="020B0604020202020204" pitchFamily="34" charset="0"/>
              </a:rPr>
              <a:t>V</a:t>
            </a:r>
            <a:r>
              <a:rPr lang="en-US" sz="2200" dirty="0" smtClean="0">
                <a:latin typeface="Arial" panose="020B0604020202020204" pitchFamily="34" charset="0"/>
                <a:cs typeface="Arial" panose="020B0604020202020204" pitchFamily="34" charset="0"/>
              </a:rPr>
              <a:t>an accessible</a:t>
            </a:r>
          </a:p>
          <a:p>
            <a:r>
              <a:rPr lang="en-US" sz="2600" dirty="0" smtClean="0">
                <a:latin typeface="Arial" panose="020B0604020202020204" pitchFamily="34" charset="0"/>
                <a:cs typeface="Arial" panose="020B0604020202020204" pitchFamily="34" charset="0"/>
              </a:rPr>
              <a:t>If </a:t>
            </a:r>
            <a:r>
              <a:rPr lang="en-US" sz="2600" dirty="0">
                <a:latin typeface="Arial" panose="020B0604020202020204" pitchFamily="34" charset="0"/>
                <a:cs typeface="Arial" panose="020B0604020202020204" pitchFamily="34" charset="0"/>
              </a:rPr>
              <a:t>you see an issue, email a note </a:t>
            </a:r>
            <a:r>
              <a:rPr lang="en-US" sz="2600" dirty="0" smtClean="0">
                <a:latin typeface="Arial" panose="020B0604020202020204" pitchFamily="34" charset="0"/>
                <a:cs typeface="Arial" panose="020B0604020202020204" pitchFamily="34" charset="0"/>
              </a:rPr>
              <a:t>to: </a:t>
            </a:r>
            <a:r>
              <a:rPr lang="en-US" sz="2600" dirty="0" smtClean="0">
                <a:hlinkClick r:id="rId2"/>
              </a:rPr>
              <a:t>Access@stockton.edu</a:t>
            </a:r>
            <a:r>
              <a:rPr lang="en-US" sz="2600" dirty="0" smtClean="0"/>
              <a:t> </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526" y="1524000"/>
            <a:ext cx="5705324" cy="4038600"/>
          </a:xfrm>
          <a:prstGeom prst="rect">
            <a:avLst/>
          </a:prstGeom>
        </p:spPr>
      </p:pic>
    </p:spTree>
    <p:extLst>
      <p:ext uri="{BB962C8B-B14F-4D97-AF65-F5344CB8AC3E}">
        <p14:creationId xmlns:p14="http://schemas.microsoft.com/office/powerpoint/2010/main" val="3649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304800"/>
            <a:ext cx="11506200" cy="609600"/>
          </a:xfrm>
        </p:spPr>
        <p:txBody>
          <a:bodyPr>
            <a:noAutofit/>
          </a:bodyPr>
          <a:lstStyle/>
          <a:p>
            <a:pPr algn="ctr"/>
            <a:r>
              <a:rPr lang="en-US" sz="4400" b="1" dirty="0" smtClean="0">
                <a:latin typeface="Arial" panose="020B0604020202020204" pitchFamily="34" charset="0"/>
                <a:cs typeface="Arial" panose="020B0604020202020204" pitchFamily="34" charset="0"/>
              </a:rPr>
              <a:t>General Characteristics </a:t>
            </a:r>
            <a:endParaRPr lang="en-US" sz="44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3404513"/>
              </p:ext>
            </p:extLst>
          </p:nvPr>
        </p:nvGraphicFramePr>
        <p:xfrm>
          <a:off x="950911" y="330926"/>
          <a:ext cx="10363201" cy="642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02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81000"/>
            <a:ext cx="10057130" cy="914400"/>
          </a:xfrm>
        </p:spPr>
        <p:txBody>
          <a:bodyPr>
            <a:normAutofit/>
          </a:bodyPr>
          <a:lstStyle/>
          <a:p>
            <a:pPr algn="ctr"/>
            <a:r>
              <a:rPr lang="en-US" sz="4400" b="1" dirty="0" smtClean="0">
                <a:latin typeface="Arial" panose="020B0604020202020204" pitchFamily="34" charset="0"/>
                <a:cs typeface="Arial" panose="020B0604020202020204" pitchFamily="34" charset="0"/>
              </a:rPr>
              <a:t>Reasonable Accommodations </a:t>
            </a:r>
            <a:endParaRPr lang="en-US" sz="4400" dirty="0"/>
          </a:p>
        </p:txBody>
      </p:sp>
      <p:sp>
        <p:nvSpPr>
          <p:cNvPr id="11" name="Content Placeholder 10"/>
          <p:cNvSpPr>
            <a:spLocks noGrp="1"/>
          </p:cNvSpPr>
          <p:nvPr>
            <p:ph idx="1"/>
          </p:nvPr>
        </p:nvSpPr>
        <p:spPr>
          <a:xfrm>
            <a:off x="1903412" y="1752600"/>
            <a:ext cx="3961129" cy="4292600"/>
          </a:xfrm>
        </p:spPr>
        <p:txBody>
          <a:bodyPr/>
          <a:lstStyle/>
          <a:p>
            <a:r>
              <a:rPr lang="en-US" dirty="0" smtClean="0"/>
              <a:t>The goal is to engage students with different learning styles and abilities.</a:t>
            </a:r>
          </a:p>
          <a:p>
            <a:r>
              <a:rPr lang="en-US" dirty="0" smtClean="0"/>
              <a:t>Students need to learn self advocacy and how to express their accommodation needs.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1752600"/>
            <a:ext cx="5340316" cy="3632200"/>
          </a:xfrm>
          <a:prstGeom prst="rect">
            <a:avLst/>
          </a:prstGeom>
        </p:spPr>
      </p:pic>
    </p:spTree>
    <p:extLst>
      <p:ext uri="{BB962C8B-B14F-4D97-AF65-F5344CB8AC3E}">
        <p14:creationId xmlns:p14="http://schemas.microsoft.com/office/powerpoint/2010/main" val="2545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304800"/>
            <a:ext cx="11582400" cy="762000"/>
          </a:xfrm>
        </p:spPr>
        <p:txBody>
          <a:bodyPr>
            <a:normAutofit/>
          </a:bodyPr>
          <a:lstStyle/>
          <a:p>
            <a:pPr algn="ctr"/>
            <a:r>
              <a:rPr lang="en-US" b="1" dirty="0" smtClean="0">
                <a:latin typeface="Arial" panose="020B0604020202020204" pitchFamily="34" charset="0"/>
                <a:cs typeface="Arial" panose="020B0604020202020204" pitchFamily="34" charset="0"/>
              </a:rPr>
              <a:t>What is </a:t>
            </a:r>
            <a:r>
              <a:rPr lang="en-US" b="1" dirty="0">
                <a:latin typeface="Arial" panose="020B0604020202020204" pitchFamily="34" charset="0"/>
                <a:cs typeface="Arial" panose="020B0604020202020204" pitchFamily="34" charset="0"/>
              </a:rPr>
              <a:t>&amp;</a:t>
            </a:r>
            <a:r>
              <a:rPr lang="en-US" b="1" dirty="0" smtClean="0">
                <a:latin typeface="Arial" panose="020B0604020202020204" pitchFamily="34" charset="0"/>
                <a:cs typeface="Arial" panose="020B0604020202020204" pitchFamily="34" charset="0"/>
              </a:rPr>
              <a:t> What is Not “Reasonable Accommodation?” </a:t>
            </a:r>
            <a:endParaRPr lang="en-US" b="1" dirty="0">
              <a:latin typeface="Arial" panose="020B0604020202020204" pitchFamily="34" charset="0"/>
              <a:cs typeface="Arial" panose="020B0604020202020204" pitchFamily="34" charset="0"/>
            </a:endParaRPr>
          </a:p>
        </p:txBody>
      </p:sp>
      <p:sp>
        <p:nvSpPr>
          <p:cNvPr id="2" name="Text Placeholder 1"/>
          <p:cNvSpPr>
            <a:spLocks noGrp="1"/>
          </p:cNvSpPr>
          <p:nvPr>
            <p:ph type="body" idx="1"/>
          </p:nvPr>
        </p:nvSpPr>
        <p:spPr>
          <a:xfrm>
            <a:off x="989012" y="1473200"/>
            <a:ext cx="4493180" cy="711200"/>
          </a:xfrm>
          <a:solidFill>
            <a:schemeClr val="accent2">
              <a:lumMod val="60000"/>
              <a:lumOff val="40000"/>
            </a:schemeClr>
          </a:solidFill>
        </p:spPr>
        <p:txBody>
          <a:bodyPr>
            <a:noAutofit/>
          </a:bodyPr>
          <a:lstStyle/>
          <a:p>
            <a:pPr algn="ctr"/>
            <a:r>
              <a:rPr lang="en-US" sz="2400" dirty="0" smtClean="0">
                <a:latin typeface="Arial" panose="020B0604020202020204" pitchFamily="34" charset="0"/>
                <a:cs typeface="Arial" panose="020B0604020202020204" pitchFamily="34" charset="0"/>
              </a:rPr>
              <a:t>What is “Reasonable Accommodation?” </a:t>
            </a:r>
            <a:endParaRPr lang="en-US" sz="24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989012" y="2184400"/>
            <a:ext cx="4648200" cy="4292600"/>
          </a:xfrm>
        </p:spPr>
        <p:txBody>
          <a:bodyPr>
            <a:noAutofit/>
          </a:bodyPr>
          <a:lstStyle/>
          <a:p>
            <a:pPr>
              <a:lnSpc>
                <a:spcPct val="100000"/>
              </a:lnSpc>
              <a:spcBef>
                <a:spcPts val="0"/>
              </a:spcBef>
            </a:pPr>
            <a:r>
              <a:rPr lang="en-US" sz="2200" dirty="0" smtClean="0">
                <a:latin typeface="Arial" panose="020B0604020202020204" pitchFamily="34" charset="0"/>
                <a:cs typeface="Arial" panose="020B0604020202020204" pitchFamily="34" charset="0"/>
              </a:rPr>
              <a:t>Extended test time</a:t>
            </a:r>
          </a:p>
          <a:p>
            <a:pPr>
              <a:lnSpc>
                <a:spcPct val="100000"/>
              </a:lnSpc>
              <a:spcBef>
                <a:spcPts val="0"/>
              </a:spcBef>
            </a:pPr>
            <a:r>
              <a:rPr lang="en-US" sz="2200" dirty="0" smtClean="0">
                <a:latin typeface="Arial" panose="020B0604020202020204" pitchFamily="34" charset="0"/>
                <a:cs typeface="Arial" panose="020B0604020202020204" pitchFamily="34" charset="0"/>
              </a:rPr>
              <a:t>Allowing as assistant or interpreter in the class</a:t>
            </a:r>
          </a:p>
          <a:p>
            <a:pPr>
              <a:lnSpc>
                <a:spcPct val="100000"/>
              </a:lnSpc>
              <a:spcBef>
                <a:spcPts val="0"/>
              </a:spcBef>
            </a:pPr>
            <a:r>
              <a:rPr lang="en-US" sz="2200" dirty="0" smtClean="0">
                <a:latin typeface="Arial" panose="020B0604020202020204" pitchFamily="34" charset="0"/>
                <a:cs typeface="Arial" panose="020B0604020202020204" pitchFamily="34" charset="0"/>
              </a:rPr>
              <a:t>Quiet, separate test location</a:t>
            </a:r>
          </a:p>
          <a:p>
            <a:pPr>
              <a:lnSpc>
                <a:spcPct val="100000"/>
              </a:lnSpc>
              <a:spcBef>
                <a:spcPts val="0"/>
              </a:spcBef>
            </a:pPr>
            <a:r>
              <a:rPr lang="en-US" sz="2200" dirty="0" smtClean="0">
                <a:latin typeface="Arial" panose="020B0604020202020204" pitchFamily="34" charset="0"/>
                <a:cs typeface="Arial" panose="020B0604020202020204" pitchFamily="34" charset="0"/>
              </a:rPr>
              <a:t>Note takers</a:t>
            </a:r>
          </a:p>
          <a:p>
            <a:pPr>
              <a:lnSpc>
                <a:spcPct val="100000"/>
              </a:lnSpc>
              <a:spcBef>
                <a:spcPts val="0"/>
              </a:spcBef>
            </a:pPr>
            <a:r>
              <a:rPr lang="en-US" sz="2200" dirty="0" smtClean="0">
                <a:latin typeface="Arial" panose="020B0604020202020204" pitchFamily="34" charset="0"/>
                <a:cs typeface="Arial" panose="020B0604020202020204" pitchFamily="34" charset="0"/>
              </a:rPr>
              <a:t>Texts and class materials in alternate formats</a:t>
            </a:r>
          </a:p>
          <a:p>
            <a:pPr>
              <a:lnSpc>
                <a:spcPct val="100000"/>
              </a:lnSpc>
              <a:spcBef>
                <a:spcPts val="0"/>
              </a:spcBef>
            </a:pPr>
            <a:r>
              <a:rPr lang="en-US" sz="2200" dirty="0" smtClean="0">
                <a:latin typeface="Arial" panose="020B0604020202020204" pitchFamily="34" charset="0"/>
                <a:cs typeface="Arial" panose="020B0604020202020204" pitchFamily="34" charset="0"/>
              </a:rPr>
              <a:t>Accessible desks</a:t>
            </a:r>
          </a:p>
          <a:p>
            <a:pPr>
              <a:lnSpc>
                <a:spcPct val="100000"/>
              </a:lnSpc>
              <a:spcBef>
                <a:spcPts val="0"/>
              </a:spcBef>
            </a:pPr>
            <a:r>
              <a:rPr lang="en-US" sz="2200" dirty="0" smtClean="0">
                <a:latin typeface="Arial" panose="020B0604020202020204" pitchFamily="34" charset="0"/>
                <a:cs typeface="Arial" panose="020B0604020202020204" pitchFamily="34" charset="0"/>
              </a:rPr>
              <a:t>Interpreters</a:t>
            </a:r>
          </a:p>
          <a:p>
            <a:pPr>
              <a:lnSpc>
                <a:spcPct val="100000"/>
              </a:lnSpc>
              <a:spcBef>
                <a:spcPts val="0"/>
              </a:spcBef>
            </a:pPr>
            <a:r>
              <a:rPr lang="en-US" sz="2200" dirty="0" smtClean="0">
                <a:latin typeface="Arial" panose="020B0604020202020204" pitchFamily="34" charset="0"/>
                <a:cs typeface="Arial" panose="020B0604020202020204" pitchFamily="34" charset="0"/>
              </a:rPr>
              <a:t>Microphones and recording devices</a:t>
            </a:r>
          </a:p>
          <a:p>
            <a:pPr>
              <a:lnSpc>
                <a:spcPct val="100000"/>
              </a:lnSpc>
              <a:spcBef>
                <a:spcPts val="0"/>
              </a:spcBef>
            </a:pPr>
            <a:r>
              <a:rPr lang="en-US" sz="2200" u="sng" dirty="0" smtClean="0">
                <a:latin typeface="Arial" panose="020B0604020202020204" pitchFamily="34" charset="0"/>
                <a:cs typeface="Arial" panose="020B0604020202020204" pitchFamily="34" charset="0"/>
                <a:hlinkClick r:id="rId2"/>
              </a:rPr>
              <a:t>Students should know their rights</a:t>
            </a:r>
            <a:endParaRPr lang="en-US" sz="2200" u="sng"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a:xfrm>
            <a:off x="6704012" y="1473200"/>
            <a:ext cx="4265931" cy="711200"/>
          </a:xfrm>
          <a:solidFill>
            <a:schemeClr val="accent2">
              <a:lumMod val="60000"/>
              <a:lumOff val="40000"/>
            </a:schemeClr>
          </a:solidFill>
        </p:spPr>
        <p:txBody>
          <a:bodyPr>
            <a:noAutofit/>
          </a:bodyPr>
          <a:lstStyle/>
          <a:p>
            <a:pPr algn="ctr"/>
            <a:r>
              <a:rPr lang="en-US" sz="2400" dirty="0" smtClean="0">
                <a:latin typeface="Arial" panose="020B0604020202020204" pitchFamily="34" charset="0"/>
                <a:cs typeface="Arial" panose="020B0604020202020204" pitchFamily="34" charset="0"/>
              </a:rPr>
              <a:t>What is NOT “Reasonable Accommodation?” </a:t>
            </a:r>
            <a:endParaRPr lang="en-US" sz="24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6704012" y="2184400"/>
            <a:ext cx="4265932" cy="4368800"/>
          </a:xfrm>
        </p:spPr>
        <p:txBody>
          <a:bodyPr>
            <a:normAutofit/>
          </a:bodyPr>
          <a:lstStyle/>
          <a:p>
            <a:r>
              <a:rPr lang="en-US" sz="2400" dirty="0" smtClean="0">
                <a:latin typeface="Arial" panose="020B0604020202020204" pitchFamily="34" charset="0"/>
                <a:cs typeface="Arial" panose="020B0604020202020204" pitchFamily="34" charset="0"/>
              </a:rPr>
              <a:t>Shortened test</a:t>
            </a:r>
          </a:p>
          <a:p>
            <a:r>
              <a:rPr lang="en-US" sz="2400" dirty="0" smtClean="0">
                <a:latin typeface="Arial" panose="020B0604020202020204" pitchFamily="34" charset="0"/>
                <a:cs typeface="Arial" panose="020B0604020202020204" pitchFamily="34" charset="0"/>
              </a:rPr>
              <a:t>Personal assistant</a:t>
            </a:r>
          </a:p>
          <a:p>
            <a:r>
              <a:rPr lang="en-US" sz="2400" dirty="0" smtClean="0">
                <a:latin typeface="Arial" panose="020B0604020202020204" pitchFamily="34" charset="0"/>
                <a:cs typeface="Arial" panose="020B0604020202020204" pitchFamily="34" charset="0"/>
              </a:rPr>
              <a:t>Smaller assignments</a:t>
            </a:r>
          </a:p>
          <a:p>
            <a:r>
              <a:rPr lang="en-US" sz="2400" dirty="0" smtClean="0">
                <a:latin typeface="Arial" panose="020B0604020202020204" pitchFamily="34" charset="0"/>
                <a:cs typeface="Arial" panose="020B0604020202020204" pitchFamily="34" charset="0"/>
              </a:rPr>
              <a:t>More time off</a:t>
            </a:r>
          </a:p>
          <a:p>
            <a:r>
              <a:rPr lang="en-US" sz="2400" dirty="0" smtClean="0">
                <a:latin typeface="Arial" panose="020B0604020202020204" pitchFamily="34" charset="0"/>
                <a:cs typeface="Arial" panose="020B0604020202020204" pitchFamily="34" charset="0"/>
              </a:rPr>
              <a:t>Graded on different scale</a:t>
            </a:r>
          </a:p>
          <a:p>
            <a:r>
              <a:rPr lang="en-US" sz="2400" dirty="0" smtClean="0">
                <a:latin typeface="Arial" panose="020B0604020202020204" pitchFamily="34" charset="0"/>
                <a:cs typeface="Arial" panose="020B0604020202020204" pitchFamily="34" charset="0"/>
              </a:rPr>
              <a:t>Grade changes</a:t>
            </a:r>
          </a:p>
          <a:p>
            <a:r>
              <a:rPr lang="en-US" sz="2400" dirty="0" smtClean="0">
                <a:latin typeface="Arial" panose="020B0604020202020204" pitchFamily="34" charset="0"/>
                <a:cs typeface="Arial" panose="020B0604020202020204" pitchFamily="34" charset="0"/>
              </a:rPr>
              <a:t>Substantial change to essential element of the curriculum</a:t>
            </a:r>
          </a:p>
          <a:p>
            <a:endParaRPr lang="en-US" dirty="0"/>
          </a:p>
        </p:txBody>
      </p:sp>
    </p:spTree>
    <p:extLst>
      <p:ext uri="{BB962C8B-B14F-4D97-AF65-F5344CB8AC3E}">
        <p14:creationId xmlns:p14="http://schemas.microsoft.com/office/powerpoint/2010/main" val="4547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0"/>
            <a:ext cx="10210800" cy="1143000"/>
          </a:xfrm>
        </p:spPr>
        <p:txBody>
          <a:bodyPr>
            <a:normAutofit/>
          </a:bodyPr>
          <a:lstStyle/>
          <a:p>
            <a:pPr algn="ctr"/>
            <a:r>
              <a:rPr b="1" dirty="0" lang="en-US" smtClean="0" sz="3600">
                <a:latin charset="0" panose="020B0604020202020204" pitchFamily="34" typeface="Arial"/>
                <a:cs charset="0" panose="020B0604020202020204" pitchFamily="34" typeface="Arial"/>
              </a:rPr>
              <a:t>How to Access Education and Curriculum? </a:t>
            </a:r>
            <a:endParaRPr b="1" dirty="0" lang="en-US" sz="3600">
              <a:latin charset="0" panose="020B0604020202020204" pitchFamily="34" typeface="Arial"/>
              <a:cs charset="0" panose="020B0604020202020204" pitchFamily="34" typeface="Arial"/>
            </a:endParaRPr>
          </a:p>
        </p:txBody>
      </p:sp>
      <p:pic>
        <p:nvPicPr>
          <p:cNvPr descr="http://www.bcsc.k12.in.us/cms/lib/IN01000842/Centricity/Domain/41/giangreco.png" id="4098" name="Picture 2"/>
          <p:cNvPicPr>
            <a:picLocks noChangeArrowheads="1" noChangeAspect="1" noGrp="1"/>
          </p:cNvPicPr>
          <p:nvPr>
            <p:ph idx="4294967295" sz="quarter"/>
          </p:nvPr>
        </p:nvPicPr>
        <p:blipFill rotWithShape="1">
          <a:blip r:embed="rId2">
            <a:extLst>
              <a:ext uri="{28A0092B-C50C-407E-A947-70E740481C1C}">
                <a14:useLocalDpi xmlns:a14="http://schemas.microsoft.com/office/drawing/2010/main" val="0"/>
              </a:ext>
            </a:extLst>
          </a:blip>
          <a:srcRect t="-1"/>
          <a:stretch/>
        </p:blipFill>
        <p:spPr bwMode="auto">
          <a:xfrm>
            <a:off x="1522412" y="1236278"/>
            <a:ext cx="4419600" cy="5057429"/>
          </a:xfrm>
          <a:prstGeom prst="rect">
            <a:avLst/>
          </a:prstGeom>
          <a:noFill/>
          <a:extLst>
            <a:ext uri="{909E8E84-426E-40DD-AFC4-6F175D3DCCD1}">
              <a14:hiddenFill xmlns:a14="http://schemas.microsoft.com/office/drawing/2010/main">
                <a:solidFill>
                  <a:srgbClr val="FFFFFF"/>
                </a:solidFill>
              </a14:hiddenFill>
            </a:ext>
          </a:extLst>
        </p:spPr>
      </p:pic>
      <p:pic>
        <p:nvPicPr>
          <p:cNvPr descr="https://udlhcpss.files.wordpress.com/2012/05/udl.png" id="4102"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8293" y="2057401"/>
            <a:ext cx="5108584" cy="317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111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0412" y="381001"/>
            <a:ext cx="11049000" cy="1066800"/>
          </a:xfrm>
        </p:spPr>
        <p:txBody>
          <a:bodyPr>
            <a:normAutofit/>
          </a:bodyPr>
          <a:lstStyle/>
          <a:p>
            <a:pPr algn="ctr">
              <a:defRPr/>
            </a:pPr>
            <a:r>
              <a:rPr lang="en-US" altLang="en-US" sz="4400" b="1" dirty="0" smtClean="0">
                <a:latin typeface="Arial" panose="020B0604020202020204" pitchFamily="34" charset="0"/>
                <a:ea typeface="Calibri" pitchFamily="-65" charset="0"/>
                <a:cs typeface="Arial" panose="020B0604020202020204" pitchFamily="34" charset="0"/>
              </a:rPr>
              <a:t>Universal Design for Learning (UDL)</a:t>
            </a:r>
            <a:br>
              <a:rPr lang="en-US" altLang="en-US" sz="4400" b="1" dirty="0" smtClean="0">
                <a:latin typeface="Arial" panose="020B0604020202020204" pitchFamily="34" charset="0"/>
                <a:ea typeface="Calibri" pitchFamily="-65" charset="0"/>
                <a:cs typeface="Arial" panose="020B0604020202020204" pitchFamily="34" charset="0"/>
              </a:rPr>
            </a:br>
            <a:r>
              <a:rPr lang="en-US" sz="2000" dirty="0">
                <a:solidFill>
                  <a:srgbClr val="000066"/>
                </a:solidFill>
                <a:latin typeface="Calibri"/>
                <a:cs typeface="Calibri"/>
              </a:rPr>
              <a:t>Higher Education Opportunity Act of </a:t>
            </a:r>
            <a:r>
              <a:rPr lang="en-US" sz="2000" dirty="0" smtClean="0">
                <a:solidFill>
                  <a:srgbClr val="000066"/>
                </a:solidFill>
                <a:latin typeface="Calibri"/>
                <a:cs typeface="Calibri"/>
              </a:rPr>
              <a:t>2008</a:t>
            </a:r>
            <a:endParaRPr lang="en-US" altLang="en-US" sz="2000" dirty="0" smtClean="0">
              <a:ea typeface="Calibri" pitchFamily="-65" charset="0"/>
              <a:cs typeface="Calibri" pitchFamily="-65" charset="0"/>
            </a:endParaRPr>
          </a:p>
        </p:txBody>
      </p:sp>
      <p:sp>
        <p:nvSpPr>
          <p:cNvPr id="52227" name="Rectangle 3"/>
          <p:cNvSpPr>
            <a:spLocks noChangeArrowheads="1"/>
          </p:cNvSpPr>
          <p:nvPr/>
        </p:nvSpPr>
        <p:spPr bwMode="auto">
          <a:xfrm>
            <a:off x="379412" y="1447801"/>
            <a:ext cx="6856412" cy="5029200"/>
          </a:xfrm>
          <a:prstGeom prst="rect">
            <a:avLst/>
          </a:prstGeom>
          <a:noFill/>
          <a:ln w="9525">
            <a:noFill/>
            <a:miter lim="800000"/>
            <a:headEnd/>
            <a:tailEnd/>
          </a:ln>
        </p:spPr>
        <p:txBody>
          <a:bodyPr wrap="square">
            <a:prstTxWarp prst="textNoShape">
              <a:avLst/>
            </a:prstTxWarp>
            <a:spAutoFit/>
          </a:bodyPr>
          <a:lstStyle/>
          <a:p>
            <a:pPr marL="457200" indent="-457200" eaLnBrk="0" hangingPunct="0">
              <a:buFont typeface="Arial" panose="020B0604020202020204" pitchFamily="34" charset="0"/>
              <a:buChar char="•"/>
            </a:pPr>
            <a:r>
              <a:rPr lang="en-US" sz="3200" dirty="0">
                <a:solidFill>
                  <a:srgbClr val="000066"/>
                </a:solidFill>
                <a:latin typeface="Calibri"/>
                <a:cs typeface="Calibri"/>
              </a:rPr>
              <a:t>The term UDL means a scientifically valid framework for guiding educational practice that</a:t>
            </a:r>
            <a:r>
              <a:rPr lang="en-US" sz="3200" dirty="0" smtClean="0">
                <a:solidFill>
                  <a:srgbClr val="000066"/>
                </a:solidFill>
                <a:latin typeface="Calibri"/>
                <a:cs typeface="Calibri"/>
              </a:rPr>
              <a:t>:</a:t>
            </a:r>
            <a:endParaRPr lang="en-US" sz="3200" dirty="0">
              <a:solidFill>
                <a:srgbClr val="000066"/>
              </a:solidFill>
              <a:latin typeface="Calibri"/>
              <a:cs typeface="Calibri"/>
            </a:endParaRPr>
          </a:p>
          <a:p>
            <a:pPr marL="914400" lvl="1" indent="-457200" eaLnBrk="0" hangingPunct="0">
              <a:buClr>
                <a:srgbClr val="6699CC"/>
              </a:buClr>
              <a:buFont typeface="Arial" panose="020B0604020202020204" pitchFamily="34" charset="0"/>
              <a:buChar char="•"/>
            </a:pPr>
            <a:r>
              <a:rPr lang="en-US" sz="3200" dirty="0" smtClean="0">
                <a:solidFill>
                  <a:srgbClr val="000066"/>
                </a:solidFill>
                <a:latin typeface="Calibri"/>
                <a:cs typeface="Calibri"/>
              </a:rPr>
              <a:t>Provides </a:t>
            </a:r>
            <a:r>
              <a:rPr lang="en-US" sz="3200" dirty="0">
                <a:solidFill>
                  <a:srgbClr val="000066"/>
                </a:solidFill>
                <a:latin typeface="Calibri"/>
                <a:cs typeface="Calibri"/>
              </a:rPr>
              <a:t>flexibility in the ways students are engaged </a:t>
            </a:r>
            <a:r>
              <a:rPr lang="en-US" sz="3200" b="1" dirty="0">
                <a:solidFill>
                  <a:srgbClr val="008000"/>
                </a:solidFill>
                <a:latin typeface="Calibri"/>
                <a:cs typeface="Calibri"/>
              </a:rPr>
              <a:t>(engagement)</a:t>
            </a:r>
            <a:r>
              <a:rPr lang="en-US" sz="3200" dirty="0">
                <a:solidFill>
                  <a:srgbClr val="000066"/>
                </a:solidFill>
                <a:latin typeface="Calibri"/>
                <a:cs typeface="Calibri"/>
              </a:rPr>
              <a:t>, </a:t>
            </a:r>
            <a:r>
              <a:rPr lang="en-US" sz="2800" dirty="0">
                <a:solidFill>
                  <a:srgbClr val="000066"/>
                </a:solidFill>
                <a:latin typeface="Calibri"/>
                <a:cs typeface="Calibri"/>
              </a:rPr>
              <a:t>information</a:t>
            </a:r>
            <a:r>
              <a:rPr lang="en-US" sz="3200" dirty="0">
                <a:solidFill>
                  <a:srgbClr val="000066"/>
                </a:solidFill>
                <a:latin typeface="Calibri"/>
                <a:cs typeface="Calibri"/>
              </a:rPr>
              <a:t> is presented </a:t>
            </a:r>
            <a:r>
              <a:rPr lang="en-US" sz="3200" b="1" dirty="0">
                <a:solidFill>
                  <a:srgbClr val="660066"/>
                </a:solidFill>
                <a:latin typeface="Calibri"/>
                <a:cs typeface="Calibri"/>
              </a:rPr>
              <a:t>(recognition)</a:t>
            </a:r>
            <a:r>
              <a:rPr lang="en-US" sz="3200" dirty="0">
                <a:solidFill>
                  <a:srgbClr val="000066"/>
                </a:solidFill>
                <a:latin typeface="Calibri"/>
                <a:cs typeface="Calibri"/>
              </a:rPr>
              <a:t>, and in the ways students respond or demonstrate knowledge and skills </a:t>
            </a:r>
            <a:r>
              <a:rPr lang="en-US" sz="3200" b="1" dirty="0">
                <a:solidFill>
                  <a:srgbClr val="0000FF"/>
                </a:solidFill>
                <a:latin typeface="Calibri"/>
                <a:cs typeface="Calibri"/>
              </a:rPr>
              <a:t>(action and expression)</a:t>
            </a:r>
            <a:r>
              <a:rPr lang="en-US" sz="3200" dirty="0">
                <a:solidFill>
                  <a:srgbClr val="000066"/>
                </a:solidFill>
                <a:latin typeface="Calibri"/>
                <a:cs typeface="Calibri"/>
              </a:rPr>
              <a:t>, and... </a:t>
            </a:r>
            <a:endParaRPr lang="en-US" sz="1600" b="1" dirty="0">
              <a:solidFill>
                <a:srgbClr val="0F0F0F"/>
              </a:solidFill>
              <a:latin typeface="Calibri"/>
              <a:cs typeface="Calibri"/>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843" r="5799" b="2010"/>
          <a:stretch/>
        </p:blipFill>
        <p:spPr>
          <a:xfrm>
            <a:off x="6780212" y="1752600"/>
            <a:ext cx="5029200" cy="3733801"/>
          </a:xfrm>
          <a:prstGeom prst="rect">
            <a:avLst/>
          </a:prstGeom>
        </p:spPr>
      </p:pic>
    </p:spTree>
    <p:extLst>
      <p:ext uri="{BB962C8B-B14F-4D97-AF65-F5344CB8AC3E}">
        <p14:creationId xmlns:p14="http://schemas.microsoft.com/office/powerpoint/2010/main" val="6815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3212" y="304800"/>
            <a:ext cx="11582400" cy="838200"/>
          </a:xfrm>
        </p:spPr>
        <p:txBody>
          <a:bodyPr>
            <a:normAutofit/>
          </a:bodyPr>
          <a:lstStyle/>
          <a:p>
            <a:pPr algn="ctr">
              <a:defRPr/>
            </a:pPr>
            <a:r>
              <a:rPr altLang="en-US" b="1" dirty="0" lang="en-US" smtClean="0" sz="4000">
                <a:latin charset="0" panose="020B0604020202020204" pitchFamily="34" typeface="Arial"/>
                <a:ea charset="0" pitchFamily="-65" typeface="Calibri"/>
                <a:cs charset="0" panose="020B0604020202020204" pitchFamily="34" typeface="Arial"/>
              </a:rPr>
              <a:t>Universal Design for Learning (UDL)</a:t>
            </a:r>
          </a:p>
        </p:txBody>
      </p:sp>
      <p:sp>
        <p:nvSpPr>
          <p:cNvPr id="52227" name="Rectangle 3"/>
          <p:cNvSpPr>
            <a:spLocks noChangeArrowheads="1"/>
          </p:cNvSpPr>
          <p:nvPr/>
        </p:nvSpPr>
        <p:spPr bwMode="auto">
          <a:xfrm>
            <a:off x="455612" y="1143000"/>
            <a:ext cx="5791200" cy="5324535"/>
          </a:xfrm>
          <a:prstGeom prst="rect">
            <a:avLst/>
          </a:prstGeom>
          <a:noFill/>
          <a:ln w="9525">
            <a:noFill/>
            <a:miter lim="800000"/>
            <a:headEnd/>
            <a:tailEnd/>
          </a:ln>
        </p:spPr>
        <p:txBody>
          <a:bodyPr wrap="square">
            <a:prstTxWarp prst="textNoShape">
              <a:avLst/>
            </a:prstTxWarp>
            <a:spAutoFit/>
          </a:bodyPr>
          <a:lstStyle/>
          <a:p>
            <a:pPr eaLnBrk="0" hangingPunct="0"/>
            <a:r>
              <a:rPr dirty="0" lang="en-US" sz="3200">
                <a:solidFill>
                  <a:srgbClr val="000066"/>
                </a:solidFill>
                <a:latin charset="0" panose="020B0604020202020204" pitchFamily="34" typeface="Arial"/>
                <a:cs charset="0" panose="020B0604020202020204" pitchFamily="34" typeface="Arial"/>
              </a:rPr>
              <a:t>The term UDL means a scientifically valid framework for guiding educational practice </a:t>
            </a:r>
            <a:r>
              <a:rPr dirty="0" lang="en-US" smtClean="0" sz="3200">
                <a:solidFill>
                  <a:srgbClr val="000066"/>
                </a:solidFill>
                <a:latin charset="0" panose="020B0604020202020204" pitchFamily="34" typeface="Arial"/>
                <a:cs charset="0" panose="020B0604020202020204" pitchFamily="34" typeface="Arial"/>
              </a:rPr>
              <a:t>that:</a:t>
            </a:r>
          </a:p>
          <a:p>
            <a:pPr eaLnBrk="0" hangingPunct="0" indent="-457200" marL="457200">
              <a:buFont charset="0" panose="020B0604020202020204" pitchFamily="34" typeface="Arial"/>
              <a:buChar char="•"/>
            </a:pPr>
            <a:r>
              <a:rPr dirty="0" lang="en-US" smtClean="0" sz="2800">
                <a:solidFill>
                  <a:srgbClr val="000066"/>
                </a:solidFill>
                <a:latin charset="0" panose="020B0604020202020204" pitchFamily="34" typeface="Arial"/>
                <a:cs charset="0" panose="020B0604020202020204" pitchFamily="34" typeface="Arial"/>
              </a:rPr>
              <a:t>reduces </a:t>
            </a:r>
            <a:r>
              <a:rPr dirty="0" lang="en-US" sz="2800">
                <a:solidFill>
                  <a:srgbClr val="000066"/>
                </a:solidFill>
                <a:latin charset="0" panose="020B0604020202020204" pitchFamily="34" typeface="Arial"/>
                <a:cs charset="0" panose="020B0604020202020204" pitchFamily="34" typeface="Arial"/>
              </a:rPr>
              <a:t>barriers in </a:t>
            </a:r>
            <a:r>
              <a:rPr dirty="0" lang="en-US" smtClean="0" sz="2800">
                <a:solidFill>
                  <a:srgbClr val="000066"/>
                </a:solidFill>
                <a:latin charset="0" panose="020B0604020202020204" pitchFamily="34" typeface="Arial"/>
                <a:cs charset="0" panose="020B0604020202020204" pitchFamily="34" typeface="Arial"/>
              </a:rPr>
              <a:t>instruction and learning, </a:t>
            </a:r>
          </a:p>
          <a:p>
            <a:pPr eaLnBrk="0" hangingPunct="0" indent="-457200" marL="457200">
              <a:buFont charset="0" panose="020B0604020202020204" pitchFamily="34" typeface="Arial"/>
              <a:buChar char="•"/>
            </a:pPr>
            <a:r>
              <a:rPr dirty="0" lang="en-US" smtClean="0" sz="2800">
                <a:solidFill>
                  <a:srgbClr val="000066"/>
                </a:solidFill>
                <a:latin charset="0" panose="020B0604020202020204" pitchFamily="34" typeface="Arial"/>
                <a:cs charset="0" panose="020B0604020202020204" pitchFamily="34" typeface="Arial"/>
              </a:rPr>
              <a:t>provides </a:t>
            </a:r>
            <a:r>
              <a:rPr dirty="0" lang="en-US" sz="2800">
                <a:solidFill>
                  <a:srgbClr val="000066"/>
                </a:solidFill>
                <a:latin charset="0" panose="020B0604020202020204" pitchFamily="34" typeface="Arial"/>
                <a:cs charset="0" panose="020B0604020202020204" pitchFamily="34" typeface="Arial"/>
              </a:rPr>
              <a:t>appropriate accommodations, supports, and </a:t>
            </a:r>
            <a:r>
              <a:rPr dirty="0" lang="en-US" smtClean="0" sz="2800">
                <a:solidFill>
                  <a:srgbClr val="000066"/>
                </a:solidFill>
                <a:latin charset="0" panose="020B0604020202020204" pitchFamily="34" typeface="Arial"/>
                <a:cs charset="0" panose="020B0604020202020204" pitchFamily="34" typeface="Arial"/>
              </a:rPr>
              <a:t>challenges, and</a:t>
            </a:r>
          </a:p>
          <a:p>
            <a:pPr eaLnBrk="0" hangingPunct="0" indent="-457200" marL="457200">
              <a:buFont charset="0" panose="020B0604020202020204" pitchFamily="34" typeface="Arial"/>
              <a:buChar char="•"/>
            </a:pPr>
            <a:r>
              <a:rPr dirty="0" lang="en-US" smtClean="0" sz="2800">
                <a:solidFill>
                  <a:srgbClr val="000066"/>
                </a:solidFill>
                <a:latin charset="0" panose="020B0604020202020204" pitchFamily="34" typeface="Arial"/>
                <a:cs charset="0" panose="020B0604020202020204" pitchFamily="34" typeface="Arial"/>
              </a:rPr>
              <a:t>maintains </a:t>
            </a:r>
            <a:r>
              <a:rPr dirty="0" lang="en-US" sz="2800">
                <a:solidFill>
                  <a:srgbClr val="000066"/>
                </a:solidFill>
                <a:latin charset="0" panose="020B0604020202020204" pitchFamily="34" typeface="Arial"/>
                <a:cs charset="0" panose="020B0604020202020204" pitchFamily="34" typeface="Arial"/>
              </a:rPr>
              <a:t>high achievement expectations for all </a:t>
            </a:r>
            <a:r>
              <a:rPr dirty="0" lang="en-US" smtClean="0" sz="2800">
                <a:solidFill>
                  <a:srgbClr val="000066"/>
                </a:solidFill>
                <a:latin charset="0" panose="020B0604020202020204" pitchFamily="34" typeface="Arial"/>
                <a:cs charset="0" panose="020B0604020202020204" pitchFamily="34" typeface="Arial"/>
              </a:rPr>
              <a:t>learners </a:t>
            </a:r>
            <a:endParaRPr b="1" dirty="0" lang="en-US" sz="1600">
              <a:solidFill>
                <a:srgbClr val="0F0F0F"/>
              </a:solidFill>
              <a:latin typeface="Calibri"/>
              <a:cs typeface="Calibri"/>
            </a:endParaRPr>
          </a:p>
          <a:p>
            <a:pPr eaLnBrk="0" hangingPunct="0"/>
            <a:endParaRPr b="1" dirty="0" lang="en-US" sz="1600">
              <a:solidFill>
                <a:srgbClr val="0F0F0F"/>
              </a:solidFill>
              <a:latin typeface="Calibri"/>
              <a:cs typeface="Calibri"/>
            </a:endParaRPr>
          </a:p>
        </p:txBody>
      </p:sp>
      <p:pic>
        <p:nvPicPr>
          <p:cNvPr descr="Screen Shot 2014-08-20 at 10.16.51 AM.png" id="6" name="Picture 5"/>
          <p:cNvPicPr>
            <a:picLocks noChangeAspect="1"/>
          </p:cNvPicPr>
          <p:nvPr/>
        </p:nvPicPr>
        <p:blipFill>
          <a:blip r:embed="rId3"/>
          <a:stretch>
            <a:fillRect/>
          </a:stretch>
        </p:blipFill>
        <p:spPr>
          <a:xfrm>
            <a:off x="6627812" y="1368654"/>
            <a:ext cx="2228805" cy="2169970"/>
          </a:xfrm>
          <a:prstGeom prst="rect">
            <a:avLst/>
          </a:prstGeom>
        </p:spPr>
      </p:pic>
      <p:pic>
        <p:nvPicPr>
          <p:cNvPr descr="Screen Shot 2014-08-20 at 10.13.23 AM.png" id="7" name="Picture 6"/>
          <p:cNvPicPr>
            <a:picLocks noChangeAspect="1"/>
          </p:cNvPicPr>
          <p:nvPr/>
        </p:nvPicPr>
        <p:blipFill rotWithShape="1">
          <a:blip r:embed="rId4"/>
          <a:stretch/>
        </p:blipFill>
        <p:spPr>
          <a:xfrm>
            <a:off x="9523412" y="2590800"/>
            <a:ext cx="2133601" cy="2285999"/>
          </a:xfrm>
          <a:prstGeom prst="rect">
            <a:avLst/>
          </a:prstGeom>
        </p:spPr>
      </p:pic>
      <p:pic>
        <p:nvPicPr>
          <p:cNvPr descr="Screen Shot 2014-08-20 at 10.13.46 AM.png" id="8" name="Picture 7"/>
          <p:cNvPicPr>
            <a:picLocks noChangeAspect="1"/>
          </p:cNvPicPr>
          <p:nvPr/>
        </p:nvPicPr>
        <p:blipFill rotWithShape="1">
          <a:blip r:embed="rId5"/>
          <a:srcRect r="67"/>
          <a:stretch/>
        </p:blipFill>
        <p:spPr>
          <a:xfrm>
            <a:off x="6627812" y="3764279"/>
            <a:ext cx="2514600" cy="2706189"/>
          </a:xfrm>
          <a:prstGeom prst="rect">
            <a:avLst/>
          </a:prstGeom>
        </p:spPr>
      </p:pic>
    </p:spTree>
    <p:extLst>
      <p:ext uri="{BB962C8B-B14F-4D97-AF65-F5344CB8AC3E}">
        <p14:creationId xmlns:p14="http://schemas.microsoft.com/office/powerpoint/2010/main" val="4170457999"/>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04800"/>
            <a:ext cx="11582400" cy="676826"/>
          </a:xfrm>
        </p:spPr>
        <p:txBody>
          <a:bodyPr>
            <a:noAutofit/>
          </a:bodyPr>
          <a:lstStyle/>
          <a:p>
            <a:pPr algn="ctr"/>
            <a:r>
              <a:rPr lang="en-US" sz="3600" b="1" dirty="0" smtClean="0">
                <a:solidFill>
                  <a:schemeClr val="bg2">
                    <a:lumMod val="25000"/>
                  </a:schemeClr>
                </a:solidFill>
                <a:latin typeface="Calibri" panose="020F0502020204030204" pitchFamily="34" charset="0"/>
                <a:cs typeface="Calibri" panose="020F0502020204030204" pitchFamily="34" charset="0"/>
              </a:rPr>
              <a:t>Howard Garner’s Multiple Intelligence</a:t>
            </a:r>
            <a:endParaRPr lang="en-US" sz="3600" b="1" dirty="0">
              <a:solidFill>
                <a:schemeClr val="bg2">
                  <a:lumMod val="25000"/>
                </a:schemeClr>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6612" y="1143000"/>
            <a:ext cx="4837471" cy="5278648"/>
          </a:xfrm>
        </p:spPr>
      </p:pic>
      <p:sp>
        <p:nvSpPr>
          <p:cNvPr id="5" name="Rectangle 4"/>
          <p:cNvSpPr/>
          <p:nvPr/>
        </p:nvSpPr>
        <p:spPr>
          <a:xfrm>
            <a:off x="5905498" y="1143000"/>
            <a:ext cx="4513008" cy="1905000"/>
          </a:xfrm>
          <a:prstGeom prst="rect">
            <a:avLst/>
          </a:prstGeom>
        </p:spPr>
        <p:txBody>
          <a:bodyPr wrap="square">
            <a:spAutoFit/>
          </a:bodyPr>
          <a:lstStyle/>
          <a:p>
            <a:pPr>
              <a:lnSpc>
                <a:spcPct val="90000"/>
              </a:lnSpc>
            </a:pPr>
            <a:r>
              <a:rPr lang="en-US" b="1" dirty="0" smtClean="0">
                <a:latin typeface="Palatino" charset="0"/>
                <a:cs typeface="Arial" panose="020B0604020202020204" pitchFamily="34" charset="0"/>
              </a:rPr>
              <a:t>Multiple Ways to Present Materials  </a:t>
            </a:r>
            <a:endParaRPr lang="en-US" b="1" dirty="0">
              <a:latin typeface="Palatino" charset="0"/>
              <a:cs typeface="Arial" panose="020B0604020202020204" pitchFamily="34" charset="0"/>
            </a:endParaRPr>
          </a:p>
          <a:p>
            <a:pPr lvl="1">
              <a:lnSpc>
                <a:spcPct val="90000"/>
              </a:lnSpc>
            </a:pPr>
            <a:r>
              <a:rPr lang="en-US" dirty="0">
                <a:latin typeface="Palatino" charset="0"/>
                <a:cs typeface="Arial" panose="020B0604020202020204" pitchFamily="34" charset="0"/>
              </a:rPr>
              <a:t>video tape</a:t>
            </a:r>
          </a:p>
          <a:p>
            <a:pPr lvl="1">
              <a:lnSpc>
                <a:spcPct val="90000"/>
              </a:lnSpc>
            </a:pPr>
            <a:r>
              <a:rPr lang="en-US" dirty="0">
                <a:latin typeface="Palatino" charset="0"/>
                <a:cs typeface="Arial" panose="020B0604020202020204" pitchFamily="34" charset="0"/>
              </a:rPr>
              <a:t>audio tape</a:t>
            </a:r>
          </a:p>
          <a:p>
            <a:pPr lvl="1">
              <a:lnSpc>
                <a:spcPct val="90000"/>
              </a:lnSpc>
            </a:pPr>
            <a:r>
              <a:rPr lang="en-US" dirty="0">
                <a:latin typeface="Palatino" charset="0"/>
                <a:cs typeface="Arial" panose="020B0604020202020204" pitchFamily="34" charset="0"/>
              </a:rPr>
              <a:t>computer</a:t>
            </a:r>
          </a:p>
          <a:p>
            <a:pPr lvl="1">
              <a:lnSpc>
                <a:spcPct val="90000"/>
              </a:lnSpc>
            </a:pPr>
            <a:r>
              <a:rPr lang="en-US" dirty="0">
                <a:latin typeface="Palatino" charset="0"/>
                <a:cs typeface="Arial" panose="020B0604020202020204" pitchFamily="34" charset="0"/>
              </a:rPr>
              <a:t>readers</a:t>
            </a:r>
          </a:p>
          <a:p>
            <a:pPr lvl="1">
              <a:lnSpc>
                <a:spcPct val="90000"/>
              </a:lnSpc>
            </a:pPr>
            <a:r>
              <a:rPr lang="en-US" dirty="0">
                <a:latin typeface="Palatino" charset="0"/>
                <a:cs typeface="Arial" panose="020B0604020202020204" pitchFamily="34" charset="0"/>
              </a:rPr>
              <a:t>Interpreters </a:t>
            </a:r>
          </a:p>
          <a:p>
            <a:pPr lvl="1">
              <a:lnSpc>
                <a:spcPct val="90000"/>
              </a:lnSpc>
            </a:pPr>
            <a:r>
              <a:rPr lang="en-US" dirty="0">
                <a:latin typeface="Palatino" charset="0"/>
                <a:cs typeface="Arial" panose="020B0604020202020204" pitchFamily="34" charset="0"/>
              </a:rPr>
              <a:t>Braille, etc.</a:t>
            </a:r>
          </a:p>
        </p:txBody>
      </p:sp>
      <p:sp>
        <p:nvSpPr>
          <p:cNvPr id="6" name="Rectangle 5"/>
          <p:cNvSpPr/>
          <p:nvPr/>
        </p:nvSpPr>
        <p:spPr>
          <a:xfrm>
            <a:off x="5581035" y="2247802"/>
            <a:ext cx="6092825" cy="2391424"/>
          </a:xfrm>
          <a:prstGeom prst="rect">
            <a:avLst/>
          </a:prstGeom>
        </p:spPr>
        <p:txBody>
          <a:bodyPr>
            <a:spAutoFit/>
          </a:bodyPr>
          <a:lstStyle/>
          <a:p>
            <a:pPr algn="r">
              <a:lnSpc>
                <a:spcPct val="90000"/>
              </a:lnSpc>
            </a:pPr>
            <a:r>
              <a:rPr lang="en-US" b="1" dirty="0">
                <a:latin typeface="Palatino" charset="0"/>
                <a:cs typeface="Arial" panose="020B0604020202020204" pitchFamily="34" charset="0"/>
              </a:rPr>
              <a:t>Content Enhancements</a:t>
            </a:r>
            <a:endParaRPr lang="en-US" sz="2800" b="1" dirty="0">
              <a:latin typeface="Palatino" charset="0"/>
              <a:cs typeface="Arial" panose="020B0604020202020204" pitchFamily="34" charset="0"/>
            </a:endParaRPr>
          </a:p>
          <a:p>
            <a:pPr lvl="1" algn="r"/>
            <a:r>
              <a:rPr lang="en-US" dirty="0">
                <a:latin typeface="Palatino" charset="0"/>
                <a:cs typeface="Arial" panose="020B0604020202020204" pitchFamily="34" charset="0"/>
              </a:rPr>
              <a:t>Chapter </a:t>
            </a:r>
            <a:r>
              <a:rPr lang="en-US" dirty="0" smtClean="0">
                <a:latin typeface="Palatino" charset="0"/>
                <a:cs typeface="Arial" panose="020B0604020202020204" pitchFamily="34" charset="0"/>
              </a:rPr>
              <a:t>Outlines</a:t>
            </a:r>
          </a:p>
          <a:p>
            <a:pPr lvl="1" algn="r"/>
            <a:r>
              <a:rPr lang="en-US" dirty="0" smtClean="0">
                <a:latin typeface="Palatino" charset="0"/>
                <a:cs typeface="Arial" panose="020B0604020202020204" pitchFamily="34" charset="0"/>
              </a:rPr>
              <a:t>Narrated Power </a:t>
            </a:r>
            <a:r>
              <a:rPr lang="en-US" dirty="0">
                <a:latin typeface="Palatino" charset="0"/>
                <a:cs typeface="Arial" panose="020B0604020202020204" pitchFamily="34" charset="0"/>
              </a:rPr>
              <a:t>Point</a:t>
            </a:r>
          </a:p>
          <a:p>
            <a:pPr lvl="1" algn="r">
              <a:lnSpc>
                <a:spcPct val="90000"/>
              </a:lnSpc>
            </a:pPr>
            <a:r>
              <a:rPr lang="en-US" dirty="0">
                <a:latin typeface="Palatino" charset="0"/>
                <a:cs typeface="Arial" panose="020B0604020202020204" pitchFamily="34" charset="0"/>
              </a:rPr>
              <a:t>advance organizers</a:t>
            </a:r>
          </a:p>
          <a:p>
            <a:pPr lvl="1" algn="r">
              <a:lnSpc>
                <a:spcPct val="90000"/>
              </a:lnSpc>
            </a:pPr>
            <a:r>
              <a:rPr lang="en-US" dirty="0">
                <a:latin typeface="Palatino" charset="0"/>
                <a:cs typeface="Arial" panose="020B0604020202020204" pitchFamily="34" charset="0"/>
              </a:rPr>
              <a:t>visual displays</a:t>
            </a:r>
          </a:p>
          <a:p>
            <a:pPr lvl="1" algn="r">
              <a:lnSpc>
                <a:spcPct val="90000"/>
              </a:lnSpc>
            </a:pPr>
            <a:r>
              <a:rPr lang="en-US" dirty="0">
                <a:latin typeface="Palatino" charset="0"/>
                <a:cs typeface="Arial" panose="020B0604020202020204" pitchFamily="34" charset="0"/>
              </a:rPr>
              <a:t>study guides</a:t>
            </a:r>
          </a:p>
          <a:p>
            <a:pPr lvl="1" algn="r">
              <a:lnSpc>
                <a:spcPct val="90000"/>
              </a:lnSpc>
            </a:pPr>
            <a:r>
              <a:rPr lang="en-US" dirty="0">
                <a:latin typeface="Palatino" charset="0"/>
                <a:cs typeface="Arial" panose="020B0604020202020204" pitchFamily="34" charset="0"/>
              </a:rPr>
              <a:t>mnemonic devices</a:t>
            </a:r>
          </a:p>
          <a:p>
            <a:pPr lvl="1" algn="r">
              <a:lnSpc>
                <a:spcPct val="90000"/>
              </a:lnSpc>
            </a:pPr>
            <a:r>
              <a:rPr lang="en-US" dirty="0">
                <a:latin typeface="Palatino" charset="0"/>
                <a:cs typeface="Arial" panose="020B0604020202020204" pitchFamily="34" charset="0"/>
              </a:rPr>
              <a:t>peer mediated instruction</a:t>
            </a:r>
          </a:p>
          <a:p>
            <a:pPr lvl="1" algn="r">
              <a:lnSpc>
                <a:spcPct val="90000"/>
              </a:lnSpc>
            </a:pPr>
            <a:r>
              <a:rPr lang="en-US" dirty="0">
                <a:latin typeface="Palatino" charset="0"/>
                <a:cs typeface="Arial" panose="020B0604020202020204" pitchFamily="34" charset="0"/>
              </a:rPr>
              <a:t>computer assisted instruction</a:t>
            </a:r>
          </a:p>
        </p:txBody>
      </p:sp>
      <p:sp>
        <p:nvSpPr>
          <p:cNvPr id="7" name="Rectangle 6"/>
          <p:cNvSpPr/>
          <p:nvPr/>
        </p:nvSpPr>
        <p:spPr>
          <a:xfrm>
            <a:off x="5674083" y="4800600"/>
            <a:ext cx="6121717" cy="1588127"/>
          </a:xfrm>
          <a:prstGeom prst="rect">
            <a:avLst/>
          </a:prstGeom>
        </p:spPr>
        <p:txBody>
          <a:bodyPr wrap="square">
            <a:spAutoFit/>
          </a:bodyPr>
          <a:lstStyle/>
          <a:p>
            <a:pPr>
              <a:lnSpc>
                <a:spcPct val="90000"/>
              </a:lnSpc>
            </a:pPr>
            <a:r>
              <a:rPr lang="en-US" b="1" dirty="0" smtClean="0">
                <a:latin typeface="Palatino" charset="0"/>
                <a:cs typeface="Arial" panose="020B0604020202020204" pitchFamily="34" charset="0"/>
              </a:rPr>
              <a:t>Multiple Ways to Respond </a:t>
            </a:r>
            <a:endParaRPr lang="en-US" b="1" dirty="0">
              <a:latin typeface="Palatino" charset="0"/>
              <a:cs typeface="Arial" panose="020B0604020202020204" pitchFamily="34" charset="0"/>
            </a:endParaRPr>
          </a:p>
          <a:p>
            <a:pPr lvl="1">
              <a:lnSpc>
                <a:spcPct val="90000"/>
              </a:lnSpc>
            </a:pPr>
            <a:r>
              <a:rPr lang="en-US" dirty="0">
                <a:latin typeface="Palatino" charset="0"/>
                <a:cs typeface="Arial" panose="020B0604020202020204" pitchFamily="34" charset="0"/>
              </a:rPr>
              <a:t>oral response or written response </a:t>
            </a:r>
          </a:p>
          <a:p>
            <a:pPr lvl="1">
              <a:lnSpc>
                <a:spcPct val="90000"/>
              </a:lnSpc>
            </a:pPr>
            <a:r>
              <a:rPr lang="en-US" dirty="0">
                <a:latin typeface="Palatino" charset="0"/>
                <a:cs typeface="Arial" panose="020B0604020202020204" pitchFamily="34" charset="0"/>
              </a:rPr>
              <a:t>Create Posters; Debate; Projects, etc. </a:t>
            </a:r>
          </a:p>
          <a:p>
            <a:pPr lvl="1">
              <a:lnSpc>
                <a:spcPct val="90000"/>
              </a:lnSpc>
            </a:pPr>
            <a:r>
              <a:rPr lang="en-US" dirty="0">
                <a:latin typeface="Palatino" charset="0"/>
                <a:cs typeface="Arial" panose="020B0604020202020204" pitchFamily="34" charset="0"/>
              </a:rPr>
              <a:t>Use of notecards and post it for responses </a:t>
            </a:r>
          </a:p>
          <a:p>
            <a:pPr lvl="1">
              <a:lnSpc>
                <a:spcPct val="90000"/>
              </a:lnSpc>
            </a:pPr>
            <a:r>
              <a:rPr lang="en-US" dirty="0">
                <a:latin typeface="Palatino" charset="0"/>
                <a:cs typeface="Arial" panose="020B0604020202020204" pitchFamily="34" charset="0"/>
              </a:rPr>
              <a:t>Technology (Polls Everywhere; Apps; etc.)</a:t>
            </a:r>
          </a:p>
          <a:p>
            <a:pPr lvl="1">
              <a:lnSpc>
                <a:spcPct val="90000"/>
              </a:lnSpc>
            </a:pPr>
            <a:r>
              <a:rPr lang="en-US" dirty="0">
                <a:latin typeface="Palatino" charset="0"/>
                <a:cs typeface="Arial" panose="020B0604020202020204" pitchFamily="34" charset="0"/>
              </a:rPr>
              <a:t>computer/word processing</a:t>
            </a:r>
          </a:p>
        </p:txBody>
      </p:sp>
    </p:spTree>
    <p:extLst>
      <p:ext uri="{BB962C8B-B14F-4D97-AF65-F5344CB8AC3E}">
        <p14:creationId xmlns:p14="http://schemas.microsoft.com/office/powerpoint/2010/main" val="25996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1016000"/>
          </a:xfrm>
        </p:spPr>
        <p:txBody>
          <a:bodyPr>
            <a:normAutofit/>
          </a:bodyPr>
          <a:lstStyle/>
          <a:p>
            <a:pPr algn="ctr"/>
            <a:r>
              <a:rPr lang="en-US" sz="4000" b="1" dirty="0">
                <a:latin typeface="Arial" panose="020B0604020202020204" pitchFamily="34" charset="0"/>
                <a:cs typeface="Arial" panose="020B0604020202020204" pitchFamily="34" charset="0"/>
              </a:rPr>
              <a:t>Educational </a:t>
            </a:r>
            <a:r>
              <a:rPr lang="en-US" sz="4000" b="1" dirty="0" smtClean="0">
                <a:latin typeface="Arial" panose="020B0604020202020204" pitchFamily="34" charset="0"/>
                <a:cs typeface="Arial" panose="020B0604020202020204" pitchFamily="34" charset="0"/>
              </a:rPr>
              <a:t>Accommodations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Learning Access Center Letter for </a:t>
            </a:r>
            <a:r>
              <a:rPr lang="en-US" dirty="0" smtClean="0">
                <a:latin typeface="Arial" panose="020B0604020202020204" pitchFamily="34" charset="0"/>
                <a:cs typeface="Arial" panose="020B0604020202020204" pitchFamily="34" charset="0"/>
              </a:rPr>
              <a:t>Accommodation</a:t>
            </a:r>
          </a:p>
          <a:p>
            <a:r>
              <a:rPr lang="en-US" dirty="0" smtClean="0">
                <a:latin typeface="Arial" panose="020B0604020202020204" pitchFamily="34" charset="0"/>
                <a:cs typeface="Arial" panose="020B0604020202020204" pitchFamily="34" charset="0"/>
              </a:rPr>
              <a:t>Picture Captioning</a:t>
            </a:r>
          </a:p>
          <a:p>
            <a:r>
              <a:rPr lang="en-US" dirty="0" smtClean="0">
                <a:latin typeface="Arial" panose="020B0604020202020204" pitchFamily="34" charset="0"/>
                <a:cs typeface="Arial" panose="020B0604020202020204" pitchFamily="34" charset="0"/>
              </a:rPr>
              <a:t>Closed Caption</a:t>
            </a:r>
          </a:p>
          <a:p>
            <a:r>
              <a:rPr lang="en-US" dirty="0" smtClean="0">
                <a:latin typeface="Arial" panose="020B0604020202020204" pitchFamily="34" charset="0"/>
                <a:cs typeface="Arial" panose="020B0604020202020204" pitchFamily="34" charset="0"/>
              </a:rPr>
              <a:t>Documents </a:t>
            </a:r>
            <a:r>
              <a:rPr lang="en-US" dirty="0">
                <a:latin typeface="Arial" panose="020B0604020202020204" pitchFamily="34" charset="0"/>
                <a:cs typeface="Arial" panose="020B0604020202020204" pitchFamily="34" charset="0"/>
              </a:rPr>
              <a:t>JAWS </a:t>
            </a:r>
            <a:r>
              <a:rPr lang="en-US" dirty="0" smtClean="0">
                <a:latin typeface="Arial" panose="020B0604020202020204" pitchFamily="34" charset="0"/>
                <a:cs typeface="Arial" panose="020B0604020202020204" pitchFamily="34" charset="0"/>
              </a:rPr>
              <a:t>readable</a:t>
            </a:r>
          </a:p>
          <a:p>
            <a:r>
              <a:rPr lang="en-US" dirty="0" smtClean="0">
                <a:latin typeface="Arial" panose="020B0604020202020204" pitchFamily="34" charset="0"/>
                <a:cs typeface="Arial" panose="020B0604020202020204" pitchFamily="34" charset="0"/>
              </a:rPr>
              <a:t>Mics </a:t>
            </a:r>
            <a:r>
              <a:rPr lang="en-US" dirty="0">
                <a:latin typeface="Arial" panose="020B0604020202020204" pitchFamily="34" charset="0"/>
                <a:cs typeface="Arial" panose="020B0604020202020204" pitchFamily="34" charset="0"/>
              </a:rPr>
              <a:t>to amplify </a:t>
            </a:r>
            <a:r>
              <a:rPr lang="en-US" dirty="0" smtClean="0">
                <a:latin typeface="Arial" panose="020B0604020202020204" pitchFamily="34" charset="0"/>
                <a:cs typeface="Arial" panose="020B0604020202020204" pitchFamily="34" charset="0"/>
              </a:rPr>
              <a:t>voice</a:t>
            </a:r>
          </a:p>
          <a:p>
            <a:r>
              <a:rPr lang="en-US" dirty="0" smtClean="0">
                <a:latin typeface="Arial" panose="020B0604020202020204" pitchFamily="34" charset="0"/>
                <a:cs typeface="Arial" panose="020B0604020202020204" pitchFamily="34" charset="0"/>
                <a:hlinkClick r:id="rId2"/>
              </a:rPr>
              <a:t>The Wellness Center</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612" y="2271485"/>
            <a:ext cx="4663440" cy="3331029"/>
          </a:xfrm>
          <a:prstGeom prst="rect">
            <a:avLst/>
          </a:prstGeom>
        </p:spPr>
      </p:pic>
    </p:spTree>
    <p:extLst>
      <p:ext uri="{BB962C8B-B14F-4D97-AF65-F5344CB8AC3E}">
        <p14:creationId xmlns:p14="http://schemas.microsoft.com/office/powerpoint/2010/main" val="2939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nvPr>
        </p:nvGraphicFramePr>
        <p:xfrm>
          <a:off x="860386" y="287419"/>
          <a:ext cx="10292386" cy="5736190"/>
        </p:xfrm>
        <a:graphic>
          <a:graphicData uri="http://schemas.openxmlformats.org/drawingml/2006/table">
            <a:tbl>
              <a:tblPr firstRow="1" firstCol="1" bandRow="1">
                <a:tableStyleId>{5C22544A-7EE6-4342-B048-85BDC9FD1C3A}</a:tableStyleId>
              </a:tblPr>
              <a:tblGrid>
                <a:gridCol w="5146193">
                  <a:extLst>
                    <a:ext uri="{9D8B030D-6E8A-4147-A177-3AD203B41FA5}">
                      <a16:colId xmlns:a16="http://schemas.microsoft.com/office/drawing/2014/main" xmlns="" val="20000"/>
                    </a:ext>
                  </a:extLst>
                </a:gridCol>
                <a:gridCol w="5146193">
                  <a:extLst>
                    <a:ext uri="{9D8B030D-6E8A-4147-A177-3AD203B41FA5}">
                      <a16:colId xmlns:a16="http://schemas.microsoft.com/office/drawing/2014/main" xmlns="" val="20001"/>
                    </a:ext>
                  </a:extLst>
                </a:gridCol>
              </a:tblGrid>
              <a:tr h="573619">
                <a:tc gridSpan="2">
                  <a:txBody>
                    <a:bodyPr/>
                    <a:lstStyle/>
                    <a:p>
                      <a:pPr marL="0" marR="0" algn="ctr">
                        <a:lnSpc>
                          <a:spcPct val="115000"/>
                        </a:lnSpc>
                        <a:spcBef>
                          <a:spcPts val="0"/>
                        </a:spcBef>
                        <a:spcAft>
                          <a:spcPts val="0"/>
                        </a:spcAft>
                      </a:pPr>
                      <a:r>
                        <a:rPr lang="en-US" sz="2800" dirty="0">
                          <a:effectLst/>
                        </a:rPr>
                        <a:t>LAP YEARLY REGISTERED # OF STUDENTS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hMerge="1">
                  <a:txBody>
                    <a:bodyPr/>
                    <a:lstStyle/>
                    <a:p>
                      <a:endParaRPr lang="en-US"/>
                    </a:p>
                  </a:txBody>
                  <a:tcPr/>
                </a:tc>
                <a:extLst>
                  <a:ext uri="{0D108BD9-81ED-4DB2-BD59-A6C34878D82A}">
                    <a16:rowId xmlns:a16="http://schemas.microsoft.com/office/drawing/2014/main" xmlns="" val="10000"/>
                  </a:ext>
                </a:extLst>
              </a:tr>
              <a:tr h="573619">
                <a:tc>
                  <a:txBody>
                    <a:bodyPr/>
                    <a:lstStyle/>
                    <a:p>
                      <a:pPr marL="0" marR="0" algn="ctr">
                        <a:lnSpc>
                          <a:spcPct val="115000"/>
                        </a:lnSpc>
                        <a:spcBef>
                          <a:spcPts val="0"/>
                        </a:spcBef>
                        <a:spcAft>
                          <a:spcPts val="0"/>
                        </a:spcAft>
                      </a:pPr>
                      <a:r>
                        <a:rPr lang="en-US" sz="2800" dirty="0">
                          <a:effectLst/>
                        </a:rPr>
                        <a:t>ACADEMIC YEAR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2800" b="1" dirty="0">
                          <a:effectLst/>
                        </a:rPr>
                        <a:t>REGISTERED LAP STUDENTS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1"/>
                  </a:ext>
                </a:extLst>
              </a:tr>
              <a:tr h="573619">
                <a:tc>
                  <a:txBody>
                    <a:bodyPr/>
                    <a:lstStyle/>
                    <a:p>
                      <a:pPr marL="0" marR="0" algn="ctr">
                        <a:lnSpc>
                          <a:spcPct val="115000"/>
                        </a:lnSpc>
                        <a:spcBef>
                          <a:spcPts val="0"/>
                        </a:spcBef>
                        <a:spcAft>
                          <a:spcPts val="0"/>
                        </a:spcAft>
                      </a:pPr>
                      <a:r>
                        <a:rPr lang="en-US" sz="2800" dirty="0">
                          <a:effectLst/>
                        </a:rPr>
                        <a:t>2014-2015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2800" b="1" dirty="0" smtClean="0">
                          <a:effectLst/>
                        </a:rPr>
                        <a:t>704</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2"/>
                  </a:ext>
                </a:extLst>
              </a:tr>
              <a:tr h="573619">
                <a:tc>
                  <a:txBody>
                    <a:bodyPr/>
                    <a:lstStyle/>
                    <a:p>
                      <a:pPr marL="0" marR="0" algn="ctr">
                        <a:lnSpc>
                          <a:spcPct val="115000"/>
                        </a:lnSpc>
                        <a:spcBef>
                          <a:spcPts val="0"/>
                        </a:spcBef>
                        <a:spcAft>
                          <a:spcPts val="0"/>
                        </a:spcAft>
                      </a:pPr>
                      <a:r>
                        <a:rPr lang="en-US" sz="2800" dirty="0">
                          <a:effectLst/>
                        </a:rPr>
                        <a:t>2013-2014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2800" b="1" dirty="0" smtClean="0">
                          <a:effectLst/>
                        </a:rPr>
                        <a:t>504</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3"/>
                  </a:ext>
                </a:extLst>
              </a:tr>
              <a:tr h="573619">
                <a:tc>
                  <a:txBody>
                    <a:bodyPr/>
                    <a:lstStyle/>
                    <a:p>
                      <a:pPr marL="0" marR="0" algn="ctr">
                        <a:lnSpc>
                          <a:spcPct val="115000"/>
                        </a:lnSpc>
                        <a:spcBef>
                          <a:spcPts val="0"/>
                        </a:spcBef>
                        <a:spcAft>
                          <a:spcPts val="0"/>
                        </a:spcAft>
                      </a:pPr>
                      <a:r>
                        <a:rPr lang="en-US" sz="2800" dirty="0">
                          <a:effectLst/>
                        </a:rPr>
                        <a:t>2012-2013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2800" b="1" dirty="0">
                          <a:effectLst/>
                        </a:rPr>
                        <a:t>484</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4"/>
                  </a:ext>
                </a:extLst>
              </a:tr>
              <a:tr h="573619">
                <a:tc>
                  <a:txBody>
                    <a:bodyPr/>
                    <a:lstStyle/>
                    <a:p>
                      <a:pPr marL="0" marR="0" algn="ctr">
                        <a:lnSpc>
                          <a:spcPct val="115000"/>
                        </a:lnSpc>
                        <a:spcBef>
                          <a:spcPts val="0"/>
                        </a:spcBef>
                        <a:spcAft>
                          <a:spcPts val="0"/>
                        </a:spcAft>
                      </a:pPr>
                      <a:r>
                        <a:rPr lang="en-US" sz="2800" dirty="0">
                          <a:effectLst/>
                        </a:rPr>
                        <a:t>2011-2012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2800" b="1" dirty="0">
                          <a:effectLst/>
                        </a:rPr>
                        <a:t>475</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5"/>
                  </a:ext>
                </a:extLst>
              </a:tr>
              <a:tr h="573619">
                <a:tc>
                  <a:txBody>
                    <a:bodyPr/>
                    <a:lstStyle/>
                    <a:p>
                      <a:pPr marL="0" marR="0" algn="ctr">
                        <a:lnSpc>
                          <a:spcPct val="115000"/>
                        </a:lnSpc>
                        <a:spcBef>
                          <a:spcPts val="0"/>
                        </a:spcBef>
                        <a:spcAft>
                          <a:spcPts val="0"/>
                        </a:spcAft>
                      </a:pPr>
                      <a:r>
                        <a:rPr lang="en-US" sz="2800" dirty="0">
                          <a:effectLst/>
                        </a:rPr>
                        <a:t>2010-2011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2800" b="1" dirty="0">
                          <a:effectLst/>
                        </a:rPr>
                        <a:t>424</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6"/>
                  </a:ext>
                </a:extLst>
              </a:tr>
              <a:tr h="573619">
                <a:tc>
                  <a:txBody>
                    <a:bodyPr/>
                    <a:lstStyle/>
                    <a:p>
                      <a:pPr marL="0" marR="0" algn="ctr">
                        <a:lnSpc>
                          <a:spcPct val="115000"/>
                        </a:lnSpc>
                        <a:spcBef>
                          <a:spcPts val="0"/>
                        </a:spcBef>
                        <a:spcAft>
                          <a:spcPts val="0"/>
                        </a:spcAft>
                      </a:pPr>
                      <a:r>
                        <a:rPr lang="en-US" sz="2800" dirty="0">
                          <a:effectLst/>
                        </a:rPr>
                        <a:t>2009-2010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2800" b="1" dirty="0">
                          <a:effectLst/>
                        </a:rPr>
                        <a:t>344</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7"/>
                  </a:ext>
                </a:extLst>
              </a:tr>
              <a:tr h="573619">
                <a:tc>
                  <a:txBody>
                    <a:bodyPr/>
                    <a:lstStyle/>
                    <a:p>
                      <a:pPr marL="0" marR="0" algn="ctr">
                        <a:lnSpc>
                          <a:spcPct val="115000"/>
                        </a:lnSpc>
                        <a:spcBef>
                          <a:spcPts val="0"/>
                        </a:spcBef>
                        <a:spcAft>
                          <a:spcPts val="0"/>
                        </a:spcAft>
                      </a:pPr>
                      <a:r>
                        <a:rPr lang="en-US" sz="2800" dirty="0">
                          <a:effectLst/>
                        </a:rPr>
                        <a:t>2008-2009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2800" b="1" dirty="0">
                          <a:effectLst/>
                        </a:rPr>
                        <a:t>293</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8"/>
                  </a:ext>
                </a:extLst>
              </a:tr>
              <a:tr h="573619">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extLst>
                  <a:ext uri="{0D108BD9-81ED-4DB2-BD59-A6C34878D82A}">
                    <a16:rowId xmlns:a16="http://schemas.microsoft.com/office/drawing/2014/main" xmlns="" val="10009"/>
                  </a:ext>
                </a:extLst>
              </a:tr>
            </a:tbl>
          </a:graphicData>
        </a:graphic>
      </p:graphicFrame>
      <p:sp>
        <p:nvSpPr>
          <p:cNvPr id="2" name="Rectangle 1"/>
          <p:cNvSpPr/>
          <p:nvPr/>
        </p:nvSpPr>
        <p:spPr>
          <a:xfrm>
            <a:off x="341313" y="5791200"/>
            <a:ext cx="11506200" cy="923330"/>
          </a:xfrm>
          <a:prstGeom prst="rect">
            <a:avLst/>
          </a:prstGeom>
        </p:spPr>
        <p:txBody>
          <a:bodyPr wrap="square">
            <a:spAutoFit/>
          </a:bodyPr>
          <a:lstStyle/>
          <a:p>
            <a:pPr algn="ctr"/>
            <a:endParaRPr lang="en-US" b="1" dirty="0" smtClean="0">
              <a:solidFill>
                <a:schemeClr val="accent1"/>
              </a:solidFill>
              <a:latin typeface="Arial" panose="020B0604020202020204" pitchFamily="34" charset="0"/>
              <a:cs typeface="Arial" panose="020B0604020202020204" pitchFamily="34" charset="0"/>
            </a:endParaRPr>
          </a:p>
          <a:p>
            <a:pPr algn="ctr"/>
            <a:r>
              <a:rPr lang="en-US" b="1" dirty="0" smtClean="0">
                <a:solidFill>
                  <a:schemeClr val="accent1"/>
                </a:solidFill>
                <a:latin typeface="Arial" panose="020B0604020202020204" pitchFamily="34" charset="0"/>
                <a:cs typeface="Arial" panose="020B0604020202020204" pitchFamily="34" charset="0"/>
              </a:rPr>
              <a:t>The </a:t>
            </a:r>
            <a:r>
              <a:rPr lang="en-US" b="1" dirty="0">
                <a:solidFill>
                  <a:schemeClr val="accent1"/>
                </a:solidFill>
                <a:latin typeface="Arial" panose="020B0604020202020204" pitchFamily="34" charset="0"/>
                <a:cs typeface="Arial" panose="020B0604020202020204" pitchFamily="34" charset="0"/>
              </a:rPr>
              <a:t>Learning Access </a:t>
            </a:r>
            <a:r>
              <a:rPr lang="en-US" b="1" dirty="0" smtClean="0">
                <a:solidFill>
                  <a:schemeClr val="accent1"/>
                </a:solidFill>
                <a:latin typeface="Arial" panose="020B0604020202020204" pitchFamily="34" charset="0"/>
                <a:cs typeface="Arial" panose="020B0604020202020204" pitchFamily="34" charset="0"/>
              </a:rPr>
              <a:t>Program: </a:t>
            </a:r>
            <a:r>
              <a:rPr lang="en-US" dirty="0" smtClean="0">
                <a:solidFill>
                  <a:schemeClr val="accent1"/>
                </a:solidFill>
                <a:latin typeface="Arial" panose="020B0604020202020204" pitchFamily="34" charset="0"/>
                <a:cs typeface="Arial" panose="020B0604020202020204" pitchFamily="34" charset="0"/>
                <a:hlinkClick r:id="rId2"/>
              </a:rPr>
              <a:t>http</a:t>
            </a:r>
            <a:r>
              <a:rPr lang="en-US" dirty="0">
                <a:solidFill>
                  <a:schemeClr val="accent1"/>
                </a:solidFill>
                <a:latin typeface="Arial" panose="020B0604020202020204" pitchFamily="34" charset="0"/>
                <a:cs typeface="Arial" panose="020B0604020202020204" pitchFamily="34" charset="0"/>
                <a:hlinkClick r:id="rId2"/>
              </a:rPr>
              <a:t>://intraweb.stockton.edu/eyos/page.cfm?siteID=286&amp;pageID=5</a:t>
            </a:r>
            <a:r>
              <a:rPr lang="en-US" dirty="0">
                <a:solidFill>
                  <a:schemeClr val="accent1"/>
                </a:solidFill>
                <a:latin typeface="Arial" panose="020B0604020202020204" pitchFamily="34" charset="0"/>
                <a:cs typeface="Arial" panose="020B0604020202020204" pitchFamily="34" charset="0"/>
              </a:rPr>
              <a:t/>
            </a:r>
            <a:br>
              <a:rPr lang="en-US" dirty="0">
                <a:solidFill>
                  <a:schemeClr val="accent1"/>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25715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939800"/>
          </a:xfrm>
        </p:spPr>
        <p:txBody>
          <a:bodyPr>
            <a:normAutofit/>
          </a:bodyPr>
          <a:lstStyle/>
          <a:p>
            <a:pPr algn="ctr"/>
            <a:r>
              <a:rPr lang="en-US" sz="4400" b="1" dirty="0" smtClean="0">
                <a:latin typeface="Arial" panose="020B0604020202020204" pitchFamily="34" charset="0"/>
                <a:cs typeface="Arial" panose="020B0604020202020204" pitchFamily="34" charset="0"/>
              </a:rPr>
              <a:t>Technology Tool Box</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0413" y="1672047"/>
            <a:ext cx="5029200" cy="4700178"/>
          </a:xfrm>
        </p:spPr>
        <p:txBody>
          <a:bodyPr/>
          <a:lstStyle/>
          <a:p>
            <a:r>
              <a:rPr lang="en-US" dirty="0">
                <a:latin typeface="Arial" panose="020B0604020202020204" pitchFamily="34" charset="0"/>
                <a:cs typeface="Arial" panose="020B0604020202020204" pitchFamily="34" charset="0"/>
              </a:rPr>
              <a:t>Audio and </a:t>
            </a:r>
            <a:r>
              <a:rPr lang="en-US" dirty="0" smtClean="0">
                <a:latin typeface="Arial" panose="020B0604020202020204" pitchFamily="34" charset="0"/>
                <a:cs typeface="Arial" panose="020B0604020202020204" pitchFamily="34" charset="0"/>
              </a:rPr>
              <a:t>E-books</a:t>
            </a:r>
          </a:p>
          <a:p>
            <a:r>
              <a:rPr lang="en-US" dirty="0" smtClean="0">
                <a:latin typeface="Arial" panose="020B0604020202020204" pitchFamily="34" charset="0"/>
                <a:cs typeface="Arial" panose="020B0604020202020204" pitchFamily="34" charset="0"/>
              </a:rPr>
              <a:t>Blackboard</a:t>
            </a:r>
          </a:p>
          <a:p>
            <a:r>
              <a:rPr lang="en-US" dirty="0" smtClean="0">
                <a:latin typeface="Arial" panose="020B0604020202020204" pitchFamily="34" charset="0"/>
                <a:cs typeface="Arial" panose="020B0604020202020204" pitchFamily="34" charset="0"/>
              </a:rPr>
              <a:t>Whiteboard</a:t>
            </a:r>
          </a:p>
          <a:p>
            <a:r>
              <a:rPr lang="en-US" dirty="0" smtClean="0">
                <a:latin typeface="Arial" panose="020B0604020202020204" pitchFamily="34" charset="0"/>
                <a:cs typeface="Arial" panose="020B0604020202020204" pitchFamily="34" charset="0"/>
              </a:rPr>
              <a:t>See </a:t>
            </a:r>
            <a:r>
              <a:rPr lang="en-US" dirty="0">
                <a:latin typeface="Arial" panose="020B0604020202020204" pitchFamily="34" charset="0"/>
                <a:cs typeface="Arial" panose="020B0604020202020204" pitchFamily="34" charset="0"/>
              </a:rPr>
              <a:t>the "Evaluating Publisher Content for Accessibility" page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hlinkClick r:id="rId2"/>
              </a:rPr>
              <a:t>Stockton's Accessibility Tools</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012" y="1672047"/>
            <a:ext cx="5638800" cy="3509553"/>
          </a:xfrm>
          <a:prstGeom prst="rect">
            <a:avLst/>
          </a:prstGeom>
        </p:spPr>
      </p:pic>
    </p:spTree>
    <p:extLst>
      <p:ext uri="{BB962C8B-B14F-4D97-AF65-F5344CB8AC3E}">
        <p14:creationId xmlns:p14="http://schemas.microsoft.com/office/powerpoint/2010/main" val="40071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04800"/>
            <a:ext cx="10058400" cy="914400"/>
          </a:xfrm>
        </p:spPr>
        <p:txBody>
          <a:bodyPr>
            <a:normAutofit/>
          </a:bodyPr>
          <a:lstStyle/>
          <a:p>
            <a:pPr algn="ctr"/>
            <a:r>
              <a:rPr lang="en-US" sz="4400" b="1" dirty="0" smtClean="0">
                <a:latin typeface="Arial" panose="020B0604020202020204" pitchFamily="34" charset="0"/>
                <a:cs typeface="Arial" panose="020B0604020202020204" pitchFamily="34" charset="0"/>
              </a:rPr>
              <a:t>Technology Tool box </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1812" y="1371600"/>
            <a:ext cx="11201400" cy="5181600"/>
          </a:xfrm>
        </p:spPr>
        <p:txBody>
          <a:bodyPr>
            <a:normAutofit fontScale="92500" lnSpcReduction="10000"/>
          </a:bodyPr>
          <a:lstStyle/>
          <a:p>
            <a:pPr>
              <a:lnSpc>
                <a:spcPct val="110000"/>
              </a:lnSpc>
              <a:spcBef>
                <a:spcPts val="0"/>
              </a:spcBef>
            </a:pPr>
            <a:r>
              <a:rPr lang="en-US" dirty="0" smtClean="0">
                <a:latin typeface="Arial" panose="020B0604020202020204" pitchFamily="34" charset="0"/>
                <a:cs typeface="Arial" panose="020B0604020202020204" pitchFamily="34" charset="0"/>
              </a:rPr>
              <a:t>The Learning Access Program has </a:t>
            </a:r>
            <a:r>
              <a:rPr lang="en-US" dirty="0" smtClean="0">
                <a:latin typeface="Arial" panose="020B0604020202020204" pitchFamily="34" charset="0"/>
                <a:cs typeface="Arial" panose="020B0604020202020204" pitchFamily="34" charset="0"/>
                <a:hlinkClick r:id="rId2"/>
              </a:rPr>
              <a:t>a list of programs and applications </a:t>
            </a:r>
            <a:r>
              <a:rPr lang="en-US" dirty="0" smtClean="0">
                <a:latin typeface="Arial" panose="020B0604020202020204" pitchFamily="34" charset="0"/>
                <a:cs typeface="Arial" panose="020B0604020202020204" pitchFamily="34" charset="0"/>
              </a:rPr>
              <a:t>that may help instructors and students. These include:</a:t>
            </a:r>
          </a:p>
          <a:p>
            <a:pPr lvl="1">
              <a:lnSpc>
                <a:spcPct val="110000"/>
              </a:lnSpc>
              <a:spcBef>
                <a:spcPts val="0"/>
              </a:spcBef>
            </a:pPr>
            <a:r>
              <a:rPr lang="en-US" b="1" dirty="0" smtClean="0">
                <a:latin typeface="Arial" panose="020B0604020202020204" pitchFamily="34" charset="0"/>
                <a:cs typeface="Arial" panose="020B0604020202020204" pitchFamily="34" charset="0"/>
              </a:rPr>
              <a:t>Read &amp; Write Gold- </a:t>
            </a:r>
            <a:r>
              <a:rPr lang="en-US" dirty="0" smtClean="0">
                <a:latin typeface="Arial" panose="020B0604020202020204" pitchFamily="34" charset="0"/>
                <a:cs typeface="Arial" panose="020B0604020202020204" pitchFamily="34" charset="0"/>
              </a:rPr>
              <a:t>a program that makes the web, documents, and files more accessible through an intuitive and user friendly toolbar that assists students, faculty, and staff with everyday tasks such as reading text out loud, understanding unfamiliar words, researching assignments and proofing written work. </a:t>
            </a:r>
          </a:p>
          <a:p>
            <a:pPr lvl="1">
              <a:lnSpc>
                <a:spcPct val="110000"/>
              </a:lnSpc>
              <a:spcBef>
                <a:spcPts val="0"/>
              </a:spcBef>
            </a:pPr>
            <a:r>
              <a:rPr lang="en-US" b="1" dirty="0" smtClean="0">
                <a:latin typeface="Arial" panose="020B0604020202020204" pitchFamily="34" charset="0"/>
                <a:cs typeface="Arial" panose="020B0604020202020204" pitchFamily="34" charset="0"/>
              </a:rPr>
              <a:t>Kurzweil-</a:t>
            </a:r>
            <a:r>
              <a:rPr lang="en-US" dirty="0" smtClean="0">
                <a:latin typeface="Arial" panose="020B0604020202020204" pitchFamily="34" charset="0"/>
                <a:cs typeface="Arial" panose="020B0604020202020204" pitchFamily="34" charset="0"/>
              </a:rPr>
              <a:t> provides built-in features for reading, writing and study skills for those students struggling with literacy.</a:t>
            </a:r>
          </a:p>
          <a:p>
            <a:pPr lvl="1">
              <a:lnSpc>
                <a:spcPct val="110000"/>
              </a:lnSpc>
              <a:spcBef>
                <a:spcPts val="0"/>
              </a:spcBef>
            </a:pPr>
            <a:r>
              <a:rPr lang="en-US" b="1" dirty="0" smtClean="0">
                <a:latin typeface="Arial" panose="020B0604020202020204" pitchFamily="34" charset="0"/>
                <a:cs typeface="Arial" panose="020B0604020202020204" pitchFamily="34" charset="0"/>
              </a:rPr>
              <a:t>JAWS-</a:t>
            </a:r>
            <a:r>
              <a:rPr lang="en-US" dirty="0" smtClean="0">
                <a:latin typeface="Arial" panose="020B0604020202020204" pitchFamily="34" charset="0"/>
                <a:cs typeface="Arial" panose="020B0604020202020204" pitchFamily="34" charset="0"/>
              </a:rPr>
              <a:t> is a screen reader, which was developed for computer users whose vision loss prevents them from seeing screen content or navigating with a mouse.</a:t>
            </a:r>
          </a:p>
          <a:p>
            <a:pPr lvl="1">
              <a:lnSpc>
                <a:spcPct val="110000"/>
              </a:lnSpc>
              <a:spcBef>
                <a:spcPts val="0"/>
              </a:spcBef>
            </a:pPr>
            <a:r>
              <a:rPr lang="en-US" b="1" dirty="0" smtClean="0">
                <a:latin typeface="Arial" panose="020B0604020202020204" pitchFamily="34" charset="0"/>
                <a:cs typeface="Arial" panose="020B0604020202020204" pitchFamily="34" charset="0"/>
              </a:rPr>
              <a:t>Dragon Naturally Speaking</a:t>
            </a:r>
            <a:r>
              <a:rPr lang="en-US" dirty="0" smtClean="0">
                <a:latin typeface="Arial" panose="020B0604020202020204" pitchFamily="34" charset="0"/>
                <a:cs typeface="Arial" panose="020B0604020202020204" pitchFamily="34" charset="0"/>
              </a:rPr>
              <a:t> is a voice-driven program that allows students to create, format and edit documents by thinking out loud. This program is designed to help students increase productivity, creativity, and multi-tasking.</a:t>
            </a:r>
            <a:r>
              <a:rPr lang="en-US" b="1" dirty="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pPr lvl="1">
              <a:lnSpc>
                <a:spcPct val="110000"/>
              </a:lnSpc>
              <a:spcBef>
                <a:spcPts val="0"/>
              </a:spcBef>
            </a:pPr>
            <a:r>
              <a:rPr lang="en-US" b="1" dirty="0" smtClean="0">
                <a:latin typeface="Arial" panose="020B0604020202020204" pitchFamily="34" charset="0"/>
                <a:cs typeface="Arial" panose="020B0604020202020204" pitchFamily="34" charset="0"/>
              </a:rPr>
              <a:t>Smart pens</a:t>
            </a:r>
            <a:r>
              <a:rPr lang="en-US" dirty="0">
                <a:latin typeface="Arial" panose="020B0604020202020204" pitchFamily="34" charset="0"/>
                <a:cs typeface="Arial" panose="020B0604020202020204" pitchFamily="34" charset="0"/>
              </a:rPr>
              <a:t> work like a pen, but use Bluetooth technology to record audio and send it to a smartphone, tablet, or PC. This product is designed to help students capture the most from classroom lectures and documents information that could be missed while in the classroom.</a:t>
            </a:r>
            <a:endParaRPr lang="en-US" dirty="0" smtClean="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222141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558800"/>
          </a:xfrm>
        </p:spPr>
        <p:txBody>
          <a:bodyPr>
            <a:noAutofit/>
          </a:bodyPr>
          <a:lstStyle/>
          <a:p>
            <a:pPr algn="ctr"/>
            <a:r>
              <a:rPr lang="en-US" sz="4000" b="1" dirty="0" smtClean="0">
                <a:latin typeface="Arial" panose="020B0604020202020204" pitchFamily="34" charset="0"/>
                <a:cs typeface="Arial" panose="020B0604020202020204" pitchFamily="34" charset="0"/>
              </a:rPr>
              <a:t>Technology Tool Box </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9413" y="1219200"/>
            <a:ext cx="11430000" cy="5257800"/>
          </a:xfrm>
        </p:spPr>
        <p:txBody>
          <a:bodyPr>
            <a:noAutofit/>
          </a:bodyPr>
          <a:lstStyle/>
          <a:p>
            <a:r>
              <a:rPr lang="en-US" sz="2000" dirty="0">
                <a:latin typeface="Arial" panose="020B0604020202020204" pitchFamily="34" charset="0"/>
                <a:cs typeface="Arial" panose="020B0604020202020204" pitchFamily="34" charset="0"/>
              </a:rPr>
              <a:t>Screencast-o-</a:t>
            </a:r>
            <a:r>
              <a:rPr lang="en-US" sz="2000" dirty="0" err="1">
                <a:latin typeface="Arial" panose="020B0604020202020204" pitchFamily="34" charset="0"/>
                <a:cs typeface="Arial" panose="020B0604020202020204" pitchFamily="34" charset="0"/>
              </a:rPr>
              <a:t>matic</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is a video recording tool.</a:t>
            </a:r>
          </a:p>
          <a:p>
            <a:pPr lvl="1"/>
            <a:r>
              <a:rPr lang="en-US" dirty="0">
                <a:latin typeface="Arial" panose="020B0604020202020204" pitchFamily="34" charset="0"/>
                <a:cs typeface="Arial" panose="020B0604020202020204" pitchFamily="34" charset="0"/>
              </a:rPr>
              <a:t>Screencast-o-</a:t>
            </a:r>
            <a:r>
              <a:rPr lang="en-US" dirty="0" err="1">
                <a:latin typeface="Arial" panose="020B0604020202020204" pitchFamily="34" charset="0"/>
                <a:cs typeface="Arial" panose="020B0604020202020204" pitchFamily="34" charset="0"/>
              </a:rPr>
              <a:t>matic</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2"/>
              </a:rPr>
              <a:t>https://screencast-o-matic.com/home</a:t>
            </a:r>
            <a:endParaRPr lang="en-US" dirty="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Edpuzzle</a:t>
            </a:r>
            <a:r>
              <a:rPr lang="en-US" sz="2000" dirty="0">
                <a:latin typeface="Arial" panose="020B0604020202020204" pitchFamily="34" charset="0"/>
                <a:cs typeface="Arial" panose="020B0604020202020204" pitchFamily="34" charset="0"/>
              </a:rPr>
              <a:t>: easiest way to engage students with video</a:t>
            </a:r>
          </a:p>
          <a:p>
            <a:pPr lvl="1"/>
            <a:r>
              <a:rPr lang="en-US" dirty="0" err="1">
                <a:latin typeface="Arial" panose="020B0604020202020204" pitchFamily="34" charset="0"/>
                <a:cs typeface="Arial" panose="020B0604020202020204" pitchFamily="34" charset="0"/>
              </a:rPr>
              <a:t>Edpuzzle</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3"/>
              </a:rPr>
              <a:t>https://edpuzzle.com/</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Edpuzzle</a:t>
            </a:r>
            <a:r>
              <a:rPr lang="en-US" dirty="0">
                <a:latin typeface="Arial" panose="020B0604020202020204" pitchFamily="34" charset="0"/>
                <a:cs typeface="Arial" panose="020B0604020202020204" pitchFamily="34" charset="0"/>
              </a:rPr>
              <a:t> Tutorial: </a:t>
            </a:r>
            <a:r>
              <a:rPr lang="en-US" u="sng" dirty="0">
                <a:latin typeface="Arial" panose="020B0604020202020204" pitchFamily="34" charset="0"/>
                <a:cs typeface="Arial" panose="020B0604020202020204" pitchFamily="34" charset="0"/>
                <a:hlinkClick r:id="rId4"/>
              </a:rPr>
              <a:t>https://www.youtube.com/watch?v=AV66e9z-fr8</a:t>
            </a:r>
            <a:endParaRPr lang="en-US"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Padlet</a:t>
            </a:r>
            <a:r>
              <a:rPr lang="en-US" sz="2000" dirty="0">
                <a:latin typeface="Arial" panose="020B0604020202020204" pitchFamily="34" charset="0"/>
                <a:cs typeface="Arial" panose="020B0604020202020204" pitchFamily="34" charset="0"/>
              </a:rPr>
              <a:t>: is an app used as an electronic writing pad to post comments:</a:t>
            </a:r>
          </a:p>
          <a:p>
            <a:pPr lvl="1"/>
            <a:r>
              <a:rPr lang="en-US" dirty="0" err="1">
                <a:latin typeface="Arial" panose="020B0604020202020204" pitchFamily="34" charset="0"/>
                <a:cs typeface="Arial" panose="020B0604020202020204" pitchFamily="34" charset="0"/>
              </a:rPr>
              <a:t>Padlet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5"/>
              </a:rPr>
              <a:t>https://padlet.com/</a:t>
            </a:r>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Blackboard: is a learning managing </a:t>
            </a:r>
            <a:r>
              <a:rPr lang="en-US" sz="2000" dirty="0" smtClean="0">
                <a:latin typeface="Arial" panose="020B0604020202020204" pitchFamily="34" charset="0"/>
                <a:cs typeface="Arial" panose="020B0604020202020204" pitchFamily="34" charset="0"/>
              </a:rPr>
              <a:t>system.</a:t>
            </a:r>
          </a:p>
          <a:p>
            <a:pPr lvl="1"/>
            <a:r>
              <a:rPr lang="en-US" dirty="0" smtClean="0">
                <a:latin typeface="Arial" panose="020B0604020202020204" pitchFamily="34" charset="0"/>
                <a:cs typeface="Arial" panose="020B0604020202020204" pitchFamily="34" charset="0"/>
              </a:rPr>
              <a:t>Blackboard</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6"/>
              </a:rPr>
              <a:t>https://blackboard.stockton.edu/</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Blackboard Collaborate Video Conferencing Tool: </a:t>
            </a:r>
            <a:r>
              <a:rPr lang="en-US" u="sng" dirty="0">
                <a:latin typeface="Arial" panose="020B0604020202020204" pitchFamily="34" charset="0"/>
                <a:cs typeface="Arial" panose="020B0604020202020204" pitchFamily="34" charset="0"/>
                <a:hlinkClick r:id="rId7"/>
              </a:rPr>
              <a:t>https://elearning.stockton.edu/student-support/collaborate/</a:t>
            </a:r>
            <a:endParaRPr lang="en-US"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Educreations</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hlinkClick r:id="rId8"/>
              </a:rPr>
              <a:t>https://www.educreations.com</a:t>
            </a:r>
            <a:r>
              <a:rPr lang="en-US" sz="2000" u="sng" dirty="0" smtClean="0">
                <a:latin typeface="Arial" panose="020B0604020202020204" pitchFamily="34" charset="0"/>
                <a:cs typeface="Arial" panose="020B0604020202020204" pitchFamily="34" charset="0"/>
                <a:hlinkClick r:id="rId8"/>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48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598612" y="359512"/>
            <a:ext cx="9220200" cy="646331"/>
          </a:xfrm>
          <a:solidFill>
            <a:schemeClr val="bg1"/>
          </a:solidFill>
          <a:ln/>
        </p:spPr>
        <p:txBody>
          <a:bodyPr wrap="square">
            <a:spAutoFit/>
          </a:bodyPr>
          <a:lstStyle/>
          <a:p>
            <a:pPr algn="ctr">
              <a:buClr>
                <a:srgbClr val="0099FF"/>
              </a:buClr>
              <a:tabLst>
                <a:tab pos="0" algn="l"/>
                <a:tab pos="447513" algn="l"/>
                <a:tab pos="896613" algn="l"/>
                <a:tab pos="1345712" algn="l"/>
                <a:tab pos="1794812" algn="l"/>
                <a:tab pos="2243912" algn="l"/>
                <a:tab pos="2693012" algn="l"/>
                <a:tab pos="3142111" algn="l"/>
                <a:tab pos="3591210" algn="l"/>
                <a:tab pos="4040311" algn="l"/>
                <a:tab pos="4489411" algn="l"/>
                <a:tab pos="4938510" algn="l"/>
                <a:tab pos="5387610" algn="l"/>
                <a:tab pos="5836708" algn="l"/>
                <a:tab pos="6285810" algn="l"/>
                <a:tab pos="6734909" algn="l"/>
                <a:tab pos="7184009" algn="l"/>
                <a:tab pos="7633108" algn="l"/>
                <a:tab pos="8082208" algn="l"/>
                <a:tab pos="8531308" algn="l"/>
                <a:tab pos="8980408" algn="l"/>
              </a:tabLst>
            </a:pPr>
            <a:r>
              <a:rPr lang="en-GB" sz="3600" b="1" dirty="0" smtClean="0">
                <a:solidFill>
                  <a:schemeClr val="tx1">
                    <a:lumMod val="75000"/>
                  </a:schemeClr>
                </a:solidFill>
                <a:latin typeface="Arial" panose="020B0604020202020204" pitchFamily="34" charset="0"/>
                <a:cs typeface="Arial" panose="020B0604020202020204" pitchFamily="34" charset="0"/>
              </a:rPr>
              <a:t>Change of Framework: Disability Culture  </a:t>
            </a:r>
            <a:endParaRPr lang="en-GB" sz="3600" b="1" dirty="0">
              <a:solidFill>
                <a:schemeClr val="tx1">
                  <a:lumMod val="75000"/>
                </a:schemeClr>
              </a:solidFill>
              <a:latin typeface="Arial" panose="020B0604020202020204" pitchFamily="34" charset="0"/>
              <a:cs typeface="Arial" panose="020B0604020202020204" pitchFamily="34" charset="0"/>
            </a:endParaRPr>
          </a:p>
        </p:txBody>
      </p:sp>
      <p:sp>
        <p:nvSpPr>
          <p:cNvPr id="11266" name="Rectangle 2"/>
          <p:cNvSpPr>
            <a:spLocks noGrp="1" noChangeArrowheads="1"/>
          </p:cNvSpPr>
          <p:nvPr>
            <p:ph type="body" idx="1"/>
          </p:nvPr>
        </p:nvSpPr>
        <p:spPr>
          <a:xfrm>
            <a:off x="278847" y="1024302"/>
            <a:ext cx="5666017" cy="2280111"/>
          </a:xfrm>
          <a:solidFill>
            <a:schemeClr val="tx1"/>
          </a:solidFill>
          <a:ln w="28575">
            <a:solidFill>
              <a:schemeClr val="bg1"/>
            </a:solidFill>
          </a:ln>
        </p:spPr>
        <p:txBody>
          <a:bodyPr wrap="square">
            <a:spAutoFit/>
          </a:bodyPr>
          <a:lstStyle/>
          <a:p>
            <a:pPr>
              <a:spcBef>
                <a:spcPts val="900"/>
              </a:spcBef>
              <a:buClr>
                <a:srgbClr val="FFFF00"/>
              </a:buClr>
              <a:tabLst>
                <a:tab pos="445926" algn="l"/>
                <a:tab pos="895025" algn="l"/>
                <a:tab pos="1344126" algn="l"/>
                <a:tab pos="1793226" algn="l"/>
                <a:tab pos="2242325" algn="l"/>
                <a:tab pos="2691424" algn="l"/>
                <a:tab pos="3140525" algn="l"/>
                <a:tab pos="3589624" algn="l"/>
                <a:tab pos="4038723" algn="l"/>
                <a:tab pos="4487823" algn="l"/>
                <a:tab pos="4936923" algn="l"/>
                <a:tab pos="5386023" algn="l"/>
                <a:tab pos="5835123" algn="l"/>
                <a:tab pos="6284221" algn="l"/>
                <a:tab pos="6733322" algn="l"/>
                <a:tab pos="7182422" algn="l"/>
                <a:tab pos="7631522" algn="l"/>
                <a:tab pos="8080621" algn="l"/>
                <a:tab pos="8529720" algn="l"/>
                <a:tab pos="8978821" algn="l"/>
              </a:tabLst>
            </a:pPr>
            <a:r>
              <a:rPr lang="en-GB" sz="2799" b="1" dirty="0" smtClean="0">
                <a:solidFill>
                  <a:srgbClr val="FFFF00"/>
                </a:solidFill>
                <a:latin typeface="Arial" panose="020B0604020202020204" pitchFamily="34" charset="0"/>
                <a:cs typeface="Arial" panose="020B0604020202020204" pitchFamily="34" charset="0"/>
              </a:rPr>
              <a:t>From </a:t>
            </a:r>
            <a:r>
              <a:rPr lang="en-GB" sz="2799" b="1" dirty="0">
                <a:solidFill>
                  <a:srgbClr val="FFFF00"/>
                </a:solidFill>
                <a:latin typeface="Arial" panose="020B0604020202020204" pitchFamily="34" charset="0"/>
                <a:cs typeface="Arial" panose="020B0604020202020204" pitchFamily="34" charset="0"/>
              </a:rPr>
              <a:t>Medical Model of Disability  (</a:t>
            </a:r>
            <a:r>
              <a:rPr lang="it-IT" sz="2799" b="1" dirty="0">
                <a:solidFill>
                  <a:srgbClr val="FFFF00"/>
                </a:solidFill>
                <a:latin typeface="Arial" panose="020B0604020202020204" pitchFamily="34" charset="0"/>
                <a:cs typeface="Arial" panose="020B0604020202020204" pitchFamily="34" charset="0"/>
                <a:sym typeface="Wingdings" panose="05000000000000000000" pitchFamily="2" charset="2"/>
              </a:rPr>
              <a:t>Cure, Fix or Separate) </a:t>
            </a:r>
            <a:r>
              <a:rPr lang="en-GB" sz="2799" b="1" dirty="0">
                <a:solidFill>
                  <a:srgbClr val="FFFF00"/>
                </a:solidFill>
                <a:latin typeface="Wingdings" panose="05000000000000000000" pitchFamily="2" charset="2"/>
              </a:rPr>
              <a:t></a:t>
            </a:r>
          </a:p>
          <a:p>
            <a:pPr marL="0" indent="0">
              <a:spcBef>
                <a:spcPts val="900"/>
              </a:spcBef>
              <a:buClr>
                <a:srgbClr val="FFFF00"/>
              </a:buClr>
              <a:buNone/>
              <a:tabLst>
                <a:tab pos="445926" algn="l"/>
                <a:tab pos="895025" algn="l"/>
                <a:tab pos="1344126" algn="l"/>
                <a:tab pos="1793226" algn="l"/>
                <a:tab pos="2242325" algn="l"/>
                <a:tab pos="2691424" algn="l"/>
                <a:tab pos="3140525" algn="l"/>
                <a:tab pos="3589624" algn="l"/>
                <a:tab pos="4038723" algn="l"/>
                <a:tab pos="4487823" algn="l"/>
                <a:tab pos="4936923" algn="l"/>
                <a:tab pos="5386023" algn="l"/>
                <a:tab pos="5835123" algn="l"/>
                <a:tab pos="6284221" algn="l"/>
                <a:tab pos="6733322" algn="l"/>
                <a:tab pos="7182422" algn="l"/>
                <a:tab pos="7631522" algn="l"/>
                <a:tab pos="8080621" algn="l"/>
                <a:tab pos="8529720" algn="l"/>
                <a:tab pos="8978821" algn="l"/>
              </a:tabLst>
            </a:pPr>
            <a:endParaRPr lang="en-GB" sz="2799" b="1" dirty="0">
              <a:ln w="38100">
                <a:solidFill>
                  <a:schemeClr val="bg1"/>
                </a:solidFill>
              </a:ln>
              <a:solidFill>
                <a:srgbClr val="FFFF00"/>
              </a:solidFill>
              <a:latin typeface="Wingdings" panose="05000000000000000000" pitchFamily="2" charset="2"/>
            </a:endParaRPr>
          </a:p>
          <a:p>
            <a:pPr marL="0" indent="0">
              <a:spcBef>
                <a:spcPts val="900"/>
              </a:spcBef>
              <a:buClr>
                <a:srgbClr val="FFFF00"/>
              </a:buClr>
              <a:buNone/>
              <a:tabLst>
                <a:tab pos="445926" algn="l"/>
                <a:tab pos="895025" algn="l"/>
                <a:tab pos="1344126" algn="l"/>
                <a:tab pos="1793226" algn="l"/>
                <a:tab pos="2242325" algn="l"/>
                <a:tab pos="2691424" algn="l"/>
                <a:tab pos="3140525" algn="l"/>
                <a:tab pos="3589624" algn="l"/>
                <a:tab pos="4038723" algn="l"/>
                <a:tab pos="4487823" algn="l"/>
                <a:tab pos="4936923" algn="l"/>
                <a:tab pos="5386023" algn="l"/>
                <a:tab pos="5835123" algn="l"/>
                <a:tab pos="6284221" algn="l"/>
                <a:tab pos="6733322" algn="l"/>
                <a:tab pos="7182422" algn="l"/>
                <a:tab pos="7631522" algn="l"/>
                <a:tab pos="8080621" algn="l"/>
                <a:tab pos="8529720" algn="l"/>
                <a:tab pos="8978821" algn="l"/>
              </a:tabLst>
            </a:pPr>
            <a:endParaRPr lang="en-GB" sz="1050" b="1" dirty="0" smtClean="0">
              <a:solidFill>
                <a:srgbClr val="FFFF00"/>
              </a:solidFill>
              <a:latin typeface="Wingdings" panose="05000000000000000000" pitchFamily="2" charset="2"/>
            </a:endParaRPr>
          </a:p>
          <a:p>
            <a:pPr marL="0" indent="0">
              <a:spcBef>
                <a:spcPts val="900"/>
              </a:spcBef>
              <a:buClr>
                <a:srgbClr val="FFFF00"/>
              </a:buClr>
              <a:buNone/>
              <a:tabLst>
                <a:tab pos="445926" algn="l"/>
                <a:tab pos="895025" algn="l"/>
                <a:tab pos="1344126" algn="l"/>
                <a:tab pos="1793226" algn="l"/>
                <a:tab pos="2242325" algn="l"/>
                <a:tab pos="2691424" algn="l"/>
                <a:tab pos="3140525" algn="l"/>
                <a:tab pos="3589624" algn="l"/>
                <a:tab pos="4038723" algn="l"/>
                <a:tab pos="4487823" algn="l"/>
                <a:tab pos="4936923" algn="l"/>
                <a:tab pos="5386023" algn="l"/>
                <a:tab pos="5835123" algn="l"/>
                <a:tab pos="6284221" algn="l"/>
                <a:tab pos="6733322" algn="l"/>
                <a:tab pos="7182422" algn="l"/>
                <a:tab pos="7631522" algn="l"/>
                <a:tab pos="8080621" algn="l"/>
                <a:tab pos="8529720" algn="l"/>
                <a:tab pos="8978821" algn="l"/>
              </a:tabLst>
            </a:pPr>
            <a:endParaRPr lang="en-GB" sz="1050" b="1" dirty="0">
              <a:solidFill>
                <a:srgbClr val="FFFF00"/>
              </a:solidFill>
              <a:latin typeface="Wingdings" panose="05000000000000000000" pitchFamily="2" charset="2"/>
            </a:endParaRPr>
          </a:p>
        </p:txBody>
      </p:sp>
      <p:sp>
        <p:nvSpPr>
          <p:cNvPr id="11267" name="Rectangle 3"/>
          <p:cNvSpPr>
            <a:spLocks noGrp="1" noChangeArrowheads="1"/>
          </p:cNvSpPr>
          <p:nvPr>
            <p:ph type="body" idx="2"/>
          </p:nvPr>
        </p:nvSpPr>
        <p:spPr>
          <a:xfrm>
            <a:off x="5909554" y="1005843"/>
            <a:ext cx="6052258" cy="2230802"/>
          </a:xfrm>
          <a:solidFill>
            <a:schemeClr val="tx1"/>
          </a:solidFill>
          <a:ln w="28575">
            <a:solidFill>
              <a:schemeClr val="bg1"/>
            </a:solidFill>
          </a:ln>
        </p:spPr>
        <p:txBody>
          <a:bodyPr wrap="square">
            <a:spAutoFit/>
          </a:bodyPr>
          <a:lstStyle/>
          <a:p>
            <a:pPr>
              <a:lnSpc>
                <a:spcPct val="80000"/>
              </a:lnSpc>
              <a:buFont typeface="Wingdings" panose="05000000000000000000" pitchFamily="2" charset="2"/>
              <a:buChar char="Ø"/>
            </a:pPr>
            <a:r>
              <a:rPr lang="en-GB" sz="2399" b="1" dirty="0">
                <a:solidFill>
                  <a:srgbClr val="00FF00"/>
                </a:solidFill>
                <a:latin typeface="Calibri" panose="020F0502020204030204" pitchFamily="34" charset="0"/>
                <a:cs typeface="Calibri" panose="020F0502020204030204" pitchFamily="34" charset="0"/>
              </a:rPr>
              <a:t>To Social Model of Disability based on Human Rights Approach; </a:t>
            </a:r>
            <a:r>
              <a:rPr lang="it-IT" sz="2399" b="1" dirty="0">
                <a:solidFill>
                  <a:srgbClr val="00FF00"/>
                </a:solidFill>
                <a:latin typeface="Calibri" panose="020F0502020204030204" pitchFamily="34" charset="0"/>
                <a:cs typeface="Calibri" panose="020F0502020204030204" pitchFamily="34" charset="0"/>
              </a:rPr>
              <a:t>Problem with Society that needs to be changed:</a:t>
            </a:r>
          </a:p>
          <a:p>
            <a:pPr lvl="1">
              <a:lnSpc>
                <a:spcPct val="80000"/>
              </a:lnSpc>
            </a:pPr>
            <a:r>
              <a:rPr lang="it-IT" sz="2399" b="1" dirty="0">
                <a:solidFill>
                  <a:srgbClr val="00FF00"/>
                </a:solidFill>
                <a:latin typeface="Calibri" panose="020F0502020204030204" pitchFamily="34" charset="0"/>
                <a:cs typeface="Calibri" panose="020F0502020204030204" pitchFamily="34" charset="0"/>
              </a:rPr>
              <a:t>Attitudes</a:t>
            </a:r>
          </a:p>
          <a:p>
            <a:pPr lvl="1">
              <a:lnSpc>
                <a:spcPct val="80000"/>
              </a:lnSpc>
            </a:pPr>
            <a:r>
              <a:rPr lang="it-IT" sz="2399" b="1" dirty="0">
                <a:solidFill>
                  <a:srgbClr val="00FF00"/>
                </a:solidFill>
                <a:latin typeface="Calibri" panose="020F0502020204030204" pitchFamily="34" charset="0"/>
                <a:cs typeface="Calibri" panose="020F0502020204030204" pitchFamily="34" charset="0"/>
              </a:rPr>
              <a:t>Organisation</a:t>
            </a:r>
          </a:p>
          <a:p>
            <a:pPr lvl="1">
              <a:lnSpc>
                <a:spcPct val="80000"/>
              </a:lnSpc>
            </a:pPr>
            <a:r>
              <a:rPr lang="it-IT" sz="2399" b="1" dirty="0">
                <a:solidFill>
                  <a:srgbClr val="00FF00"/>
                </a:solidFill>
                <a:latin typeface="Calibri" panose="020F0502020204030204" pitchFamily="34" charset="0"/>
                <a:cs typeface="Calibri" panose="020F0502020204030204" pitchFamily="34" charset="0"/>
              </a:rPr>
              <a:t>Environments</a:t>
            </a:r>
          </a:p>
        </p:txBody>
      </p:sp>
      <p:pic>
        <p:nvPicPr>
          <p:cNvPr id="5" name="Picture 2" descr="Image result for Disability Stu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48" y="3273561"/>
            <a:ext cx="5630706" cy="3432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descr="Image result for Disability Studies Social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865" y="3255103"/>
            <a:ext cx="6016947" cy="3471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9329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1016000"/>
          </a:xfrm>
        </p:spPr>
        <p:txBody>
          <a:bodyPr>
            <a:noAutofit/>
          </a:bodyPr>
          <a:lstStyle/>
          <a:p>
            <a:pPr algn="ctr"/>
            <a:r>
              <a:rPr lang="en-US" sz="3600" b="1" dirty="0">
                <a:latin typeface="Arial" panose="020B0604020202020204" pitchFamily="34" charset="0"/>
                <a:cs typeface="Arial" panose="020B0604020202020204" pitchFamily="34" charset="0"/>
              </a:rPr>
              <a:t>Incorporating Disability Culture in your Pedagogy</a:t>
            </a:r>
          </a:p>
        </p:txBody>
      </p:sp>
      <p:sp>
        <p:nvSpPr>
          <p:cNvPr id="3" name="Content Placeholder 2"/>
          <p:cNvSpPr>
            <a:spLocks noGrp="1"/>
          </p:cNvSpPr>
          <p:nvPr>
            <p:ph idx="1"/>
          </p:nvPr>
        </p:nvSpPr>
        <p:spPr>
          <a:xfrm>
            <a:off x="989012" y="1752600"/>
            <a:ext cx="10210799" cy="4343400"/>
          </a:xfrm>
        </p:spPr>
        <p:txBody>
          <a:bodyPr>
            <a:normAutofit fontScale="92500"/>
          </a:bodyPr>
          <a:lstStyle/>
          <a:p>
            <a:r>
              <a:rPr lang="en-US" dirty="0">
                <a:latin typeface="Calibri" panose="020F0502020204030204" pitchFamily="34" charset="0"/>
                <a:cs typeface="Calibri" panose="020F0502020204030204" pitchFamily="34" charset="0"/>
              </a:rPr>
              <a:t>Understanding </a:t>
            </a:r>
            <a:r>
              <a:rPr lang="en-US" u="sng" dirty="0">
                <a:latin typeface="Calibri" panose="020F0502020204030204" pitchFamily="34" charset="0"/>
                <a:cs typeface="Calibri" panose="020F0502020204030204" pitchFamily="34" charset="0"/>
              </a:rPr>
              <a:t>not</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pity, don’t fall for inspiration porn</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Acceptance of human variation</a:t>
            </a:r>
          </a:p>
          <a:p>
            <a:r>
              <a:rPr lang="en-US" dirty="0">
                <a:latin typeface="Calibri" panose="020F0502020204030204" pitchFamily="34" charset="0"/>
                <a:cs typeface="Calibri" panose="020F0502020204030204" pitchFamily="34" charset="0"/>
              </a:rPr>
              <a:t>Matter of fact orientation using assistance</a:t>
            </a:r>
          </a:p>
          <a:p>
            <a:r>
              <a:rPr lang="en-US" dirty="0">
                <a:latin typeface="Calibri" panose="020F0502020204030204" pitchFamily="34" charset="0"/>
                <a:cs typeface="Calibri" panose="020F0502020204030204" pitchFamily="34" charset="0"/>
              </a:rPr>
              <a:t>tolerance for unpredictable and living with uncertainty</a:t>
            </a:r>
          </a:p>
          <a:p>
            <a:r>
              <a:rPr lang="en-US" dirty="0">
                <a:latin typeface="Calibri" panose="020F0502020204030204" pitchFamily="34" charset="0"/>
                <a:cs typeface="Calibri" panose="020F0502020204030204" pitchFamily="34" charset="0"/>
              </a:rPr>
              <a:t>disability humor</a:t>
            </a:r>
          </a:p>
          <a:p>
            <a:r>
              <a:rPr lang="en-US" dirty="0">
                <a:latin typeface="Calibri" panose="020F0502020204030204" pitchFamily="34" charset="0"/>
                <a:cs typeface="Calibri" panose="020F0502020204030204" pitchFamily="34" charset="0"/>
              </a:rPr>
              <a:t>People with disabilities have forged a group identity. They share common history of oppression and a common bond of resilience. They generate arts, music, literature, and other expressions of their lives in their culture, infused from their experience of disability. Most importantly, they're proud of themselves as people with disabilities. They claim their disabilities with pride as part of their identity.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412" y="1686997"/>
            <a:ext cx="2755900" cy="2628143"/>
          </a:xfrm>
          <a:prstGeom prst="rect">
            <a:avLst/>
          </a:prstGeom>
        </p:spPr>
      </p:pic>
    </p:spTree>
    <p:extLst>
      <p:ext uri="{BB962C8B-B14F-4D97-AF65-F5344CB8AC3E}">
        <p14:creationId xmlns:p14="http://schemas.microsoft.com/office/powerpoint/2010/main" val="14856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193850"/>
            <a:ext cx="8229600" cy="762000"/>
          </a:xfrm>
        </p:spPr>
        <p:txBody>
          <a:bodyPr>
            <a:noAutofit/>
          </a:bodyPr>
          <a:lstStyle/>
          <a:p>
            <a:pPr algn="ctr"/>
            <a:r>
              <a:rPr lang="en-US" sz="4000" b="1" dirty="0"/>
              <a:t>Student First Language </a:t>
            </a:r>
          </a:p>
        </p:txBody>
      </p:sp>
      <p:sp>
        <p:nvSpPr>
          <p:cNvPr id="8" name="Content Placeholder 7"/>
          <p:cNvSpPr>
            <a:spLocks noGrp="1"/>
          </p:cNvSpPr>
          <p:nvPr>
            <p:ph sz="half" idx="4294967295"/>
          </p:nvPr>
        </p:nvSpPr>
        <p:spPr>
          <a:xfrm>
            <a:off x="1436178" y="1184449"/>
            <a:ext cx="4658234" cy="5368751"/>
          </a:xfrm>
          <a:prstGeom prst="rect">
            <a:avLst/>
          </a:prstGeom>
          <a:solidFill>
            <a:schemeClr val="accent2">
              <a:lumMod val="50000"/>
            </a:schemeClr>
          </a:solidFill>
        </p:spPr>
        <p:txBody>
          <a:bodyPr>
            <a:normAutofit lnSpcReduction="10000"/>
          </a:bodyPr>
          <a:lstStyle/>
          <a:p>
            <a:pPr algn="ctr">
              <a:buNone/>
            </a:pPr>
            <a:r>
              <a:rPr lang="en-US" sz="3600" b="1" dirty="0">
                <a:solidFill>
                  <a:schemeClr val="bg1"/>
                </a:solidFill>
              </a:rPr>
              <a:t>Say</a:t>
            </a:r>
          </a:p>
          <a:p>
            <a:pPr>
              <a:lnSpc>
                <a:spcPct val="110000"/>
              </a:lnSpc>
              <a:spcBef>
                <a:spcPts val="0"/>
              </a:spcBef>
            </a:pPr>
            <a:r>
              <a:rPr lang="en-US" dirty="0">
                <a:solidFill>
                  <a:schemeClr val="bg1"/>
                </a:solidFill>
              </a:rPr>
              <a:t>Person with disability </a:t>
            </a:r>
          </a:p>
          <a:p>
            <a:pPr>
              <a:lnSpc>
                <a:spcPct val="110000"/>
              </a:lnSpc>
              <a:spcBef>
                <a:spcPts val="0"/>
              </a:spcBef>
            </a:pPr>
            <a:r>
              <a:rPr lang="en-US" dirty="0">
                <a:solidFill>
                  <a:schemeClr val="bg1"/>
                </a:solidFill>
              </a:rPr>
              <a:t>Billy with cognitive difficulties (Mental Retardation) </a:t>
            </a:r>
          </a:p>
          <a:p>
            <a:pPr>
              <a:lnSpc>
                <a:spcPct val="110000"/>
              </a:lnSpc>
              <a:spcBef>
                <a:spcPts val="0"/>
              </a:spcBef>
            </a:pPr>
            <a:r>
              <a:rPr lang="en-US" dirty="0">
                <a:solidFill>
                  <a:schemeClr val="bg1"/>
                </a:solidFill>
              </a:rPr>
              <a:t>Children with Autism </a:t>
            </a:r>
          </a:p>
          <a:p>
            <a:pPr>
              <a:lnSpc>
                <a:spcPct val="110000"/>
              </a:lnSpc>
              <a:spcBef>
                <a:spcPts val="0"/>
              </a:spcBef>
            </a:pPr>
            <a:r>
              <a:rPr lang="en-US" dirty="0">
                <a:solidFill>
                  <a:schemeClr val="bg1"/>
                </a:solidFill>
              </a:rPr>
              <a:t>Classroom for students with mental retardation </a:t>
            </a:r>
          </a:p>
          <a:p>
            <a:pPr>
              <a:lnSpc>
                <a:spcPct val="110000"/>
              </a:lnSpc>
              <a:spcBef>
                <a:spcPts val="0"/>
              </a:spcBef>
            </a:pPr>
            <a:r>
              <a:rPr lang="en-US" dirty="0">
                <a:solidFill>
                  <a:schemeClr val="bg1"/>
                </a:solidFill>
              </a:rPr>
              <a:t>Students with visual impairment </a:t>
            </a:r>
          </a:p>
          <a:p>
            <a:pPr>
              <a:lnSpc>
                <a:spcPct val="110000"/>
              </a:lnSpc>
              <a:spcBef>
                <a:spcPts val="0"/>
              </a:spcBef>
            </a:pPr>
            <a:r>
              <a:rPr lang="en-US" dirty="0">
                <a:solidFill>
                  <a:schemeClr val="bg1"/>
                </a:solidFill>
              </a:rPr>
              <a:t>Disability or disabled </a:t>
            </a:r>
          </a:p>
          <a:p>
            <a:pPr>
              <a:lnSpc>
                <a:spcPct val="110000"/>
              </a:lnSpc>
              <a:spcBef>
                <a:spcPts val="0"/>
              </a:spcBef>
            </a:pPr>
            <a:r>
              <a:rPr lang="en-US" dirty="0">
                <a:solidFill>
                  <a:schemeClr val="bg1"/>
                </a:solidFill>
              </a:rPr>
              <a:t>Bus for students with disabilities </a:t>
            </a:r>
          </a:p>
          <a:p>
            <a:pPr>
              <a:lnSpc>
                <a:spcPct val="110000"/>
              </a:lnSpc>
              <a:spcBef>
                <a:spcPts val="0"/>
              </a:spcBef>
            </a:pPr>
            <a:r>
              <a:rPr lang="en-US" dirty="0">
                <a:solidFill>
                  <a:schemeClr val="bg1"/>
                </a:solidFill>
              </a:rPr>
              <a:t>Boy with Cerebral Palsy </a:t>
            </a:r>
          </a:p>
          <a:p>
            <a:pPr>
              <a:lnSpc>
                <a:spcPct val="110000"/>
              </a:lnSpc>
              <a:spcBef>
                <a:spcPts val="0"/>
              </a:spcBef>
            </a:pPr>
            <a:r>
              <a:rPr lang="en-US" dirty="0">
                <a:solidFill>
                  <a:schemeClr val="bg1"/>
                </a:solidFill>
              </a:rPr>
              <a:t>Girl with hearing impairment </a:t>
            </a:r>
          </a:p>
        </p:txBody>
      </p:sp>
      <p:sp>
        <p:nvSpPr>
          <p:cNvPr id="9" name="Content Placeholder 8"/>
          <p:cNvSpPr>
            <a:spLocks noGrp="1"/>
          </p:cNvSpPr>
          <p:nvPr>
            <p:ph sz="half" idx="4294967295"/>
          </p:nvPr>
        </p:nvSpPr>
        <p:spPr>
          <a:xfrm>
            <a:off x="6611573" y="1184449"/>
            <a:ext cx="4664439" cy="5368751"/>
          </a:xfrm>
          <a:prstGeom prst="rect">
            <a:avLst/>
          </a:prstGeom>
          <a:solidFill>
            <a:schemeClr val="accent1">
              <a:lumMod val="75000"/>
            </a:schemeClr>
          </a:solidFill>
        </p:spPr>
        <p:txBody>
          <a:bodyPr>
            <a:normAutofit/>
          </a:bodyPr>
          <a:lstStyle/>
          <a:p>
            <a:pPr algn="ctr">
              <a:buNone/>
            </a:pPr>
            <a:r>
              <a:rPr lang="en-US" sz="3600" b="1" dirty="0">
                <a:solidFill>
                  <a:schemeClr val="bg1"/>
                </a:solidFill>
              </a:rPr>
              <a:t>Do Not Say</a:t>
            </a:r>
          </a:p>
          <a:p>
            <a:pPr>
              <a:lnSpc>
                <a:spcPct val="100000"/>
              </a:lnSpc>
              <a:spcBef>
                <a:spcPts val="0"/>
              </a:spcBef>
            </a:pPr>
            <a:r>
              <a:rPr lang="en-US" dirty="0">
                <a:solidFill>
                  <a:schemeClr val="bg1"/>
                </a:solidFill>
              </a:rPr>
              <a:t>The disabled person </a:t>
            </a:r>
          </a:p>
          <a:p>
            <a:pPr>
              <a:lnSpc>
                <a:spcPct val="100000"/>
              </a:lnSpc>
              <a:spcBef>
                <a:spcPts val="0"/>
              </a:spcBef>
            </a:pPr>
            <a:r>
              <a:rPr lang="en-US" dirty="0">
                <a:solidFill>
                  <a:schemeClr val="bg1"/>
                </a:solidFill>
              </a:rPr>
              <a:t>Mentally retarded Billy </a:t>
            </a:r>
          </a:p>
          <a:p>
            <a:pPr>
              <a:lnSpc>
                <a:spcPct val="100000"/>
              </a:lnSpc>
              <a:spcBef>
                <a:spcPts val="0"/>
              </a:spcBef>
            </a:pPr>
            <a:r>
              <a:rPr lang="en-US" dirty="0">
                <a:solidFill>
                  <a:schemeClr val="bg1"/>
                </a:solidFill>
              </a:rPr>
              <a:t>The autistic children </a:t>
            </a:r>
          </a:p>
          <a:p>
            <a:pPr>
              <a:lnSpc>
                <a:spcPct val="100000"/>
              </a:lnSpc>
              <a:spcBef>
                <a:spcPts val="0"/>
              </a:spcBef>
            </a:pPr>
            <a:r>
              <a:rPr lang="en-US" dirty="0">
                <a:solidFill>
                  <a:schemeClr val="bg1"/>
                </a:solidFill>
              </a:rPr>
              <a:t>The mentally retarded classroom </a:t>
            </a:r>
          </a:p>
          <a:p>
            <a:pPr>
              <a:lnSpc>
                <a:spcPct val="100000"/>
              </a:lnSpc>
              <a:spcBef>
                <a:spcPts val="0"/>
              </a:spcBef>
            </a:pPr>
            <a:r>
              <a:rPr lang="en-US" dirty="0">
                <a:solidFill>
                  <a:schemeClr val="bg1"/>
                </a:solidFill>
              </a:rPr>
              <a:t>The blind student </a:t>
            </a:r>
          </a:p>
          <a:p>
            <a:pPr>
              <a:lnSpc>
                <a:spcPct val="100000"/>
              </a:lnSpc>
              <a:spcBef>
                <a:spcPts val="0"/>
              </a:spcBef>
            </a:pPr>
            <a:r>
              <a:rPr lang="en-US" dirty="0">
                <a:solidFill>
                  <a:schemeClr val="bg1"/>
                </a:solidFill>
              </a:rPr>
              <a:t>Handicap or handicapped </a:t>
            </a:r>
          </a:p>
          <a:p>
            <a:pPr>
              <a:lnSpc>
                <a:spcPct val="100000"/>
              </a:lnSpc>
              <a:spcBef>
                <a:spcPts val="0"/>
              </a:spcBef>
            </a:pPr>
            <a:r>
              <a:rPr lang="en-US" dirty="0">
                <a:solidFill>
                  <a:schemeClr val="bg1"/>
                </a:solidFill>
              </a:rPr>
              <a:t>Special education boy </a:t>
            </a:r>
          </a:p>
          <a:p>
            <a:pPr>
              <a:lnSpc>
                <a:spcPct val="100000"/>
              </a:lnSpc>
              <a:spcBef>
                <a:spcPts val="0"/>
              </a:spcBef>
            </a:pPr>
            <a:r>
              <a:rPr lang="en-US" dirty="0">
                <a:solidFill>
                  <a:schemeClr val="bg1"/>
                </a:solidFill>
              </a:rPr>
              <a:t>The cerebral palsy boy </a:t>
            </a:r>
          </a:p>
          <a:p>
            <a:pPr>
              <a:lnSpc>
                <a:spcPct val="100000"/>
              </a:lnSpc>
              <a:spcBef>
                <a:spcPts val="0"/>
              </a:spcBef>
            </a:pPr>
            <a:r>
              <a:rPr lang="en-US" dirty="0">
                <a:solidFill>
                  <a:schemeClr val="bg1"/>
                </a:solidFill>
              </a:rPr>
              <a:t>The deaf girl </a:t>
            </a:r>
          </a:p>
          <a:p>
            <a:pPr>
              <a:lnSpc>
                <a:spcPct val="100000"/>
              </a:lnSpc>
              <a:spcBef>
                <a:spcPts val="0"/>
              </a:spcBef>
            </a:pPr>
            <a:r>
              <a:rPr lang="en-US" dirty="0">
                <a:solidFill>
                  <a:schemeClr val="bg1"/>
                </a:solidFill>
              </a:rPr>
              <a:t>The learning disabled girl</a:t>
            </a:r>
          </a:p>
          <a:p>
            <a:pPr marL="0" indent="0">
              <a:buNone/>
            </a:pPr>
            <a:endParaRPr lang="en-US" sz="2000" b="1" dirty="0">
              <a:solidFill>
                <a:schemeClr val="bg1"/>
              </a:solidFill>
            </a:endParaRPr>
          </a:p>
        </p:txBody>
      </p:sp>
      <p:sp>
        <p:nvSpPr>
          <p:cNvPr id="5" name="TextBox 4"/>
          <p:cNvSpPr txBox="1"/>
          <p:nvPr/>
        </p:nvSpPr>
        <p:spPr>
          <a:xfrm>
            <a:off x="1979612" y="838200"/>
            <a:ext cx="8534400" cy="346249"/>
          </a:xfrm>
          <a:prstGeom prst="rect">
            <a:avLst/>
          </a:prstGeom>
          <a:noFill/>
        </p:spPr>
        <p:txBody>
          <a:bodyPr wrap="square" rtlCol="0">
            <a:spAutoFit/>
          </a:bodyPr>
          <a:lstStyle/>
          <a:p>
            <a:pPr>
              <a:lnSpc>
                <a:spcPct val="90000"/>
              </a:lnSpc>
            </a:pPr>
            <a:r>
              <a:rPr lang="en-US" dirty="0">
                <a:hlinkClick r:id="rId3"/>
              </a:rPr>
              <a:t>http://www.youtube.com/watch?v=SbGdPXfrF4M&amp;feature=player_embedded</a:t>
            </a:r>
            <a:r>
              <a:rPr lang="en-US" dirty="0"/>
              <a:t> </a:t>
            </a:r>
          </a:p>
        </p:txBody>
      </p:sp>
    </p:spTree>
    <p:extLst>
      <p:ext uri="{BB962C8B-B14F-4D97-AF65-F5344CB8AC3E}">
        <p14:creationId xmlns:p14="http://schemas.microsoft.com/office/powerpoint/2010/main" val="14838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5812" y="228600"/>
            <a:ext cx="8909366" cy="644322"/>
          </a:xfrm>
        </p:spPr>
        <p:txBody>
          <a:bodyPr/>
          <a:lstStyle/>
          <a:p>
            <a:pPr algn="ctr" lvl="0"/>
            <a:r>
              <a:rPr b="1" dirty="0" lang="en-US" smtClean="0">
                <a:latin charset="0" panose="020B0604020202020204" pitchFamily="34" typeface="Arial"/>
                <a:cs charset="0" panose="020B0604020202020204" pitchFamily="34" typeface="Arial"/>
              </a:rPr>
              <a:t>Disability Studies Minor Requirements </a:t>
            </a:r>
            <a:endParaRPr b="1" dirty="0" lang="en-US">
              <a:latin charset="0" panose="020B0604020202020204" pitchFamily="34" typeface="Arial"/>
              <a:cs charset="0" panose="020B0604020202020204" pitchFamily="34" typeface="Arial"/>
            </a:endParaRPr>
          </a:p>
        </p:txBody>
      </p:sp>
      <p:sp>
        <p:nvSpPr>
          <p:cNvPr id="3" name="Content Placeholder 2"/>
          <p:cNvSpPr>
            <a:spLocks noGrp="1"/>
          </p:cNvSpPr>
          <p:nvPr>
            <p:ph idx="1"/>
          </p:nvPr>
        </p:nvSpPr>
        <p:spPr>
          <a:xfrm>
            <a:off x="379412" y="762000"/>
            <a:ext cx="5943600" cy="5791200"/>
          </a:xfrm>
        </p:spPr>
        <p:txBody>
          <a:bodyPr>
            <a:normAutofit/>
          </a:bodyPr>
          <a:lstStyle/>
          <a:p>
            <a:pPr>
              <a:lnSpc>
                <a:spcPct val="110000"/>
              </a:lnSpc>
              <a:spcBef>
                <a:spcPts val="0"/>
              </a:spcBef>
            </a:pPr>
            <a:r>
              <a:rPr dirty="0" lang="en-US" sz="2000">
                <a:latin charset="0" panose="020B0604020202020204" pitchFamily="34" typeface="Arial"/>
                <a:cs charset="0" panose="020B0604020202020204" pitchFamily="34" typeface="Arial"/>
              </a:rPr>
              <a:t>20 Credit Hours;  </a:t>
            </a:r>
            <a:endParaRPr dirty="0" lang="en-US" smtClean="0" sz="2000">
              <a:latin charset="0" panose="020B0604020202020204" pitchFamily="34" typeface="Arial"/>
              <a:cs charset="0" panose="020B0604020202020204" pitchFamily="34" typeface="Arial"/>
            </a:endParaRPr>
          </a:p>
          <a:p>
            <a:pPr>
              <a:lnSpc>
                <a:spcPct val="110000"/>
              </a:lnSpc>
              <a:spcBef>
                <a:spcPts val="0"/>
              </a:spcBef>
            </a:pPr>
            <a:r>
              <a:rPr dirty="0" lang="en-US" smtClean="0" sz="2000">
                <a:latin charset="0" panose="020B0604020202020204" pitchFamily="34" typeface="Arial"/>
                <a:cs charset="0" panose="020B0604020202020204" pitchFamily="34" typeface="Arial"/>
              </a:rPr>
              <a:t>Receive </a:t>
            </a:r>
            <a:r>
              <a:rPr dirty="0" lang="en-US" sz="2000">
                <a:latin charset="0" panose="020B0604020202020204" pitchFamily="34" typeface="Arial"/>
                <a:cs charset="0" panose="020B0604020202020204" pitchFamily="34" typeface="Arial"/>
              </a:rPr>
              <a:t>C or Better in all the courses </a:t>
            </a:r>
          </a:p>
          <a:p>
            <a:pPr>
              <a:lnSpc>
                <a:spcPct val="110000"/>
              </a:lnSpc>
              <a:spcBef>
                <a:spcPts val="0"/>
              </a:spcBef>
            </a:pPr>
            <a:r>
              <a:rPr b="1" dirty="0" lang="en-US" sz="2000">
                <a:latin charset="0" panose="020B0604020202020204" pitchFamily="34" typeface="Arial"/>
                <a:cs charset="0" panose="020B0604020202020204" pitchFamily="34" typeface="Arial"/>
              </a:rPr>
              <a:t>introductory courses (1 Course): </a:t>
            </a:r>
          </a:p>
          <a:p>
            <a:pPr lvl="1">
              <a:lnSpc>
                <a:spcPct val="110000"/>
              </a:lnSpc>
              <a:spcBef>
                <a:spcPts val="0"/>
              </a:spcBef>
            </a:pPr>
            <a:r>
              <a:rPr dirty="0" lang="en-US">
                <a:latin charset="0" panose="020B0604020202020204" pitchFamily="34" typeface="Arial"/>
                <a:cs charset="0" panose="020B0604020202020204" pitchFamily="34" typeface="Arial"/>
              </a:rPr>
              <a:t>GSS 1062: Disability &amp; Dignity </a:t>
            </a:r>
          </a:p>
          <a:p>
            <a:pPr lvl="1">
              <a:lnSpc>
                <a:spcPct val="110000"/>
              </a:lnSpc>
              <a:spcBef>
                <a:spcPts val="0"/>
              </a:spcBef>
            </a:pPr>
            <a:r>
              <a:rPr dirty="0" lang="en-US">
                <a:latin charset="0" panose="020B0604020202020204" pitchFamily="34" typeface="Arial"/>
                <a:cs charset="0" panose="020B0604020202020204" pitchFamily="34" typeface="Arial"/>
              </a:rPr>
              <a:t>GAH 2356: Disability Rights and History</a:t>
            </a:r>
          </a:p>
          <a:p>
            <a:pPr lvl="1">
              <a:lnSpc>
                <a:spcPct val="110000"/>
              </a:lnSpc>
              <a:spcBef>
                <a:spcPts val="0"/>
              </a:spcBef>
            </a:pPr>
            <a:r>
              <a:rPr dirty="0" lang="en-US">
                <a:latin charset="0" panose="020B0604020202020204" pitchFamily="34" typeface="Arial"/>
                <a:cs charset="0" panose="020B0604020202020204" pitchFamily="34" typeface="Arial"/>
              </a:rPr>
              <a:t>GAH 2281: Intro to Disability Studies &amp; Theory</a:t>
            </a:r>
          </a:p>
          <a:p>
            <a:pPr>
              <a:lnSpc>
                <a:spcPct val="110000"/>
              </a:lnSpc>
              <a:spcBef>
                <a:spcPts val="0"/>
              </a:spcBef>
            </a:pPr>
            <a:r>
              <a:rPr b="1" dirty="0" lang="en-US" sz="2000">
                <a:latin charset="0" panose="020B0604020202020204" pitchFamily="34" typeface="Arial"/>
                <a:cs charset="0" panose="020B0604020202020204" pitchFamily="34" typeface="Arial"/>
              </a:rPr>
              <a:t>Electives (3 Courses): </a:t>
            </a:r>
          </a:p>
          <a:p>
            <a:pPr lvl="1">
              <a:lnSpc>
                <a:spcPct val="110000"/>
              </a:lnSpc>
              <a:spcBef>
                <a:spcPts val="0"/>
              </a:spcBef>
            </a:pPr>
            <a:r>
              <a:rPr dirty="0" lang="en-US">
                <a:latin charset="0" panose="020B0604020202020204" pitchFamily="34" typeface="Arial"/>
                <a:cs charset="0" panose="020B0604020202020204" pitchFamily="34" typeface="Arial"/>
              </a:rPr>
              <a:t>GAH 2336: Eugenics;</a:t>
            </a:r>
          </a:p>
          <a:p>
            <a:pPr lvl="1">
              <a:lnSpc>
                <a:spcPct val="110000"/>
              </a:lnSpc>
              <a:spcBef>
                <a:spcPts val="0"/>
              </a:spcBef>
            </a:pPr>
            <a:r>
              <a:rPr dirty="0" lang="en-US">
                <a:latin charset="0" panose="020B0604020202020204" pitchFamily="34" typeface="Arial"/>
                <a:cs charset="0" panose="020B0604020202020204" pitchFamily="34" typeface="Arial"/>
              </a:rPr>
              <a:t>ANTH 2410: Stigma </a:t>
            </a:r>
          </a:p>
          <a:p>
            <a:pPr lvl="1">
              <a:lnSpc>
                <a:spcPct val="110000"/>
              </a:lnSpc>
              <a:spcBef>
                <a:spcPts val="0"/>
              </a:spcBef>
            </a:pPr>
            <a:r>
              <a:rPr dirty="0" lang="en-US">
                <a:latin charset="0" panose="020B0604020202020204" pitchFamily="34" typeface="Arial"/>
                <a:cs charset="0" panose="020B0604020202020204" pitchFamily="34" typeface="Arial"/>
              </a:rPr>
              <a:t>HLTH 2210: Sign Language</a:t>
            </a:r>
          </a:p>
          <a:p>
            <a:pPr lvl="1">
              <a:lnSpc>
                <a:spcPct val="110000"/>
              </a:lnSpc>
              <a:spcBef>
                <a:spcPts val="0"/>
              </a:spcBef>
            </a:pPr>
            <a:r>
              <a:rPr dirty="0" lang="en-US">
                <a:latin charset="0" panose="020B0604020202020204" pitchFamily="34" typeface="Arial"/>
                <a:cs charset="0" panose="020B0604020202020204" pitchFamily="34" typeface="Arial"/>
              </a:rPr>
              <a:t>EDUC 2241: Educating Children with Special Needs</a:t>
            </a:r>
            <a:endParaRPr dirty="0" lang="en-US">
              <a:latin charset="0" panose="020B0604020202020204" pitchFamily="34" typeface="Arial"/>
              <a:ea charset="-128" typeface="ＭＳ 明朝"/>
              <a:cs charset="0" panose="020B0604020202020204" pitchFamily="34" typeface="Arial"/>
            </a:endParaRPr>
          </a:p>
          <a:p>
            <a:pPr>
              <a:lnSpc>
                <a:spcPct val="110000"/>
              </a:lnSpc>
              <a:spcBef>
                <a:spcPts val="0"/>
              </a:spcBef>
            </a:pPr>
            <a:r>
              <a:rPr b="1" dirty="0" lang="en-US" sz="2000">
                <a:latin charset="0" panose="020B0604020202020204" pitchFamily="34" typeface="Arial"/>
                <a:cs charset="0" panose="020B0604020202020204" pitchFamily="34" typeface="Arial"/>
              </a:rPr>
              <a:t>Capstone (1 Course): </a:t>
            </a:r>
          </a:p>
          <a:p>
            <a:pPr lvl="1">
              <a:lnSpc>
                <a:spcPct val="110000"/>
              </a:lnSpc>
              <a:spcBef>
                <a:spcPts val="0"/>
              </a:spcBef>
            </a:pPr>
            <a:r>
              <a:rPr dirty="0" lang="en-US">
                <a:latin charset="0" panose="020B0604020202020204" pitchFamily="34" typeface="Arial"/>
                <a:cs charset="0" panose="020B0604020202020204" pitchFamily="34" typeface="Arial"/>
              </a:rPr>
              <a:t>GIS 4605: Disability Advocacy and Policy</a:t>
            </a:r>
          </a:p>
          <a:p>
            <a:pPr lvl="1">
              <a:lnSpc>
                <a:spcPct val="110000"/>
              </a:lnSpc>
              <a:spcBef>
                <a:spcPts val="0"/>
              </a:spcBef>
            </a:pPr>
            <a:r>
              <a:rPr dirty="0" lang="en-US">
                <a:latin charset="0" panose="020B0604020202020204" pitchFamily="34" typeface="Arial"/>
                <a:cs charset="0" panose="020B0604020202020204" pitchFamily="34" typeface="Arial"/>
              </a:rPr>
              <a:t>GIS 3686: Disability Studies Around the World</a:t>
            </a:r>
          </a:p>
          <a:p>
            <a:pPr>
              <a:lnSpc>
                <a:spcPct val="110000"/>
              </a:lnSpc>
              <a:spcBef>
                <a:spcPts val="0"/>
              </a:spcBef>
            </a:pPr>
            <a:r>
              <a:rPr b="1" dirty="0" lang="en-US" sz="2000">
                <a:latin charset="0" panose="020B0604020202020204" pitchFamily="34" typeface="Arial"/>
                <a:cs charset="0" panose="020B0604020202020204" pitchFamily="34" typeface="Arial"/>
              </a:rPr>
              <a:t>E-Portfolio</a:t>
            </a:r>
            <a:r>
              <a:rPr dirty="0" lang="en-US" sz="2000">
                <a:latin charset="0" panose="020B0604020202020204" pitchFamily="34" typeface="Arial"/>
                <a:cs charset="0" panose="020B0604020202020204" pitchFamily="34" typeface="Arial"/>
              </a:rPr>
              <a:t> </a:t>
            </a:r>
          </a:p>
          <a:p>
            <a:endParaRPr dirty="0" lang="en-US" smtClean="0"/>
          </a:p>
          <a:p>
            <a:endParaRPr dirty="0" lang="en-US"/>
          </a:p>
        </p:txBody>
      </p:sp>
      <p:pic>
        <p:nvPicPr>
          <p:cNvPr descr="Image result for Disability Studies" id="4"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24"/>
          <a:stretch/>
        </p:blipFill>
        <p:spPr bwMode="auto">
          <a:xfrm>
            <a:off x="6133259" y="1263624"/>
            <a:ext cx="5785848" cy="3613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15959" y="4876800"/>
            <a:ext cx="5410200" cy="1323439"/>
          </a:xfrm>
          <a:prstGeom prst="rect">
            <a:avLst/>
          </a:prstGeom>
          <a:solidFill>
            <a:srgbClr val="FFFF00"/>
          </a:solidFill>
        </p:spPr>
        <p:txBody>
          <a:bodyPr rtlCol="0" wrap="square">
            <a:spAutoFit/>
          </a:bodyPr>
          <a:lstStyle/>
          <a:p>
            <a:r>
              <a:rPr b="1" dirty="0" lang="en-US" smtClean="0" sz="2000"/>
              <a:t>Check </a:t>
            </a:r>
            <a:r>
              <a:rPr b="1" dirty="0" lang="en-US" sz="2000"/>
              <a:t>us </a:t>
            </a:r>
            <a:r>
              <a:rPr b="1" dirty="0" lang="en-US" smtClean="0" sz="2000"/>
              <a:t>Out at</a:t>
            </a:r>
            <a:r>
              <a:rPr dirty="0" lang="en-US" smtClean="0" sz="2000"/>
              <a:t>:</a:t>
            </a:r>
          </a:p>
          <a:p>
            <a:pPr indent="-285750" marL="285750">
              <a:buFont charset="0" panose="020B0604020202020204" pitchFamily="34" typeface="Arial"/>
              <a:buChar char="•"/>
            </a:pPr>
            <a:r>
              <a:rPr dirty="0" lang="en-US" smtClean="0" sz="2000">
                <a:hlinkClick r:id="rId4"/>
              </a:rPr>
              <a:t>https</a:t>
            </a:r>
            <a:r>
              <a:rPr dirty="0" lang="en-US" sz="2000">
                <a:hlinkClick r:id="rId4"/>
              </a:rPr>
              <a:t>://www.facebook.com/SUDSminor</a:t>
            </a:r>
            <a:r>
              <a:rPr dirty="0" lang="en-US" smtClean="0" sz="2000">
                <a:hlinkClick r:id="rId4"/>
              </a:rPr>
              <a:t>/</a:t>
            </a:r>
            <a:r>
              <a:rPr dirty="0" lang="en-US" smtClean="0" sz="2000"/>
              <a:t> </a:t>
            </a:r>
          </a:p>
          <a:p>
            <a:pPr indent="-285750" marL="285750">
              <a:buFont charset="0" panose="020B0604020202020204" pitchFamily="34" typeface="Arial"/>
              <a:buChar char="•"/>
            </a:pPr>
            <a:r>
              <a:rPr dirty="0" lang="en-US" sz="2000">
                <a:hlinkClick r:id="rId5"/>
              </a:rPr>
              <a:t>https://</a:t>
            </a:r>
            <a:r>
              <a:rPr dirty="0" lang="en-US" smtClean="0" sz="2000">
                <a:hlinkClick r:id="rId5"/>
              </a:rPr>
              <a:t>stockton.edu/general-studies/disability-studies-minor.html</a:t>
            </a:r>
            <a:r>
              <a:rPr dirty="0" lang="en-US" smtClean="0" sz="2000"/>
              <a:t> </a:t>
            </a:r>
            <a:endParaRPr dirty="0" lang="en-US" sz="2000"/>
          </a:p>
        </p:txBody>
      </p:sp>
    </p:spTree>
    <p:extLst>
      <p:ext uri="{BB962C8B-B14F-4D97-AF65-F5344CB8AC3E}">
        <p14:creationId xmlns:p14="http://schemas.microsoft.com/office/powerpoint/2010/main" val="2580921259"/>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04800"/>
            <a:ext cx="11582400" cy="782455"/>
          </a:xfrm>
        </p:spPr>
        <p:txBody>
          <a:bodyPr>
            <a:normAutofit/>
          </a:bodyPr>
          <a:lstStyle/>
          <a:p>
            <a:pPr algn="ctr"/>
            <a:r>
              <a:rPr lang="en-US" sz="4000" b="1" dirty="0" smtClean="0">
                <a:latin typeface="Arial" panose="020B0604020202020204" pitchFamily="34" charset="0"/>
                <a:cs typeface="Arial" panose="020B0604020202020204" pitchFamily="34" charset="0"/>
              </a:rPr>
              <a:t>Questions &amp; Contact Information</a:t>
            </a:r>
            <a:endParaRPr lang="en-US"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4895" t="7576" r="7887" b="3699"/>
          <a:stretch/>
        </p:blipFill>
        <p:spPr>
          <a:xfrm>
            <a:off x="760412" y="1676400"/>
            <a:ext cx="5265174" cy="4114800"/>
          </a:xfrm>
          <a:ln w="12700">
            <a:solidFill>
              <a:schemeClr val="tx1"/>
            </a:solidFill>
          </a:ln>
        </p:spPr>
      </p:pic>
      <p:sp>
        <p:nvSpPr>
          <p:cNvPr id="5" name="Content Placeholder 2"/>
          <p:cNvSpPr txBox="1">
            <a:spLocks/>
          </p:cNvSpPr>
          <p:nvPr/>
        </p:nvSpPr>
        <p:spPr>
          <a:xfrm>
            <a:off x="6446379" y="1702526"/>
            <a:ext cx="4773956" cy="42672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r>
              <a:rPr lang="en-US" sz="3600" smtClean="0"/>
              <a:t>Lydia Fecteau: </a:t>
            </a:r>
            <a:r>
              <a:rPr lang="en-US" sz="3600" smtClean="0">
                <a:hlinkClick r:id="rId4"/>
              </a:rPr>
              <a:t>Lydia.fecteau@Stockton.edu</a:t>
            </a:r>
            <a:r>
              <a:rPr lang="en-US" sz="3600" smtClean="0"/>
              <a:t> </a:t>
            </a:r>
          </a:p>
          <a:p>
            <a:r>
              <a:rPr lang="en-US" sz="3600" smtClean="0"/>
              <a:t>Priti Haria: </a:t>
            </a:r>
            <a:r>
              <a:rPr lang="en-US" sz="3600" smtClean="0">
                <a:hlinkClick r:id="rId5"/>
              </a:rPr>
              <a:t>Priti.haria@Stockton.edu</a:t>
            </a:r>
            <a:r>
              <a:rPr lang="en-US" sz="3600" smtClean="0"/>
              <a:t> </a:t>
            </a:r>
          </a:p>
          <a:p>
            <a:endParaRPr lang="en-US" sz="3600" dirty="0"/>
          </a:p>
        </p:txBody>
      </p:sp>
    </p:spTree>
    <p:extLst>
      <p:ext uri="{BB962C8B-B14F-4D97-AF65-F5344CB8AC3E}">
        <p14:creationId xmlns:p14="http://schemas.microsoft.com/office/powerpoint/2010/main" val="377707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04800"/>
            <a:ext cx="11582400" cy="1123821"/>
          </a:xfrm>
        </p:spPr>
        <p:txBody>
          <a:bodyPr>
            <a:normAutofit fontScale="90000"/>
          </a:bodyPr>
          <a:lstStyle/>
          <a:p>
            <a:pPr algn="ctr"/>
            <a:r>
              <a:rPr lang="en-US" sz="4400" b="1" dirty="0" smtClean="0">
                <a:latin typeface="Arial" panose="020B0604020202020204" pitchFamily="34" charset="0"/>
                <a:cs typeface="Arial" panose="020B0604020202020204" pitchFamily="34" charset="0"/>
              </a:rPr>
              <a:t>Learning Access Program </a:t>
            </a:r>
            <a:br>
              <a:rPr lang="en-US" sz="4400" b="1" dirty="0" smtClean="0">
                <a:latin typeface="Arial" panose="020B0604020202020204" pitchFamily="34" charset="0"/>
                <a:cs typeface="Arial" panose="020B0604020202020204" pitchFamily="34" charset="0"/>
              </a:rPr>
            </a:br>
            <a:r>
              <a:rPr lang="en-US" sz="2700" dirty="0"/>
              <a:t>LAP: </a:t>
            </a:r>
            <a:r>
              <a:rPr lang="en-US" sz="2700" dirty="0">
                <a:hlinkClick r:id="rId2"/>
              </a:rPr>
              <a:t>https://</a:t>
            </a:r>
            <a:r>
              <a:rPr lang="en-US" sz="2700" dirty="0" smtClean="0">
                <a:hlinkClick r:id="rId2"/>
              </a:rPr>
              <a:t>www.stockton.edu/wellness-center/disability-services/index.html</a:t>
            </a:r>
            <a:r>
              <a:rPr lang="en-US" sz="2700" dirty="0" smtClean="0"/>
              <a:t> </a:t>
            </a:r>
            <a:endParaRPr lang="en-US" sz="2700" dirty="0"/>
          </a:p>
        </p:txBody>
      </p:sp>
      <p:sp>
        <p:nvSpPr>
          <p:cNvPr id="6" name="Rectangle 1"/>
          <p:cNvSpPr>
            <a:spLocks noGrp="1" noChangeArrowheads="1"/>
          </p:cNvSpPr>
          <p:nvPr>
            <p:ph idx="1"/>
          </p:nvPr>
        </p:nvSpPr>
        <p:spPr bwMode="auto">
          <a:xfrm>
            <a:off x="303212" y="1846421"/>
            <a:ext cx="11582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ClrTx/>
            </a:pPr>
            <a:r>
              <a:rPr kumimoji="0" lang="en-US" altLang="en-US"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Patty </a:t>
            </a:r>
            <a:r>
              <a:rPr kumimoji="0" lang="en-US" altLang="en-US" sz="3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McConville</a:t>
            </a:r>
            <a:r>
              <a:rPr kumimoji="0" lang="en-US" altLang="en-US" sz="3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Coordinator of Services for Students with Disabilities for</a:t>
            </a:r>
            <a:r>
              <a:rPr kumimoji="0" lang="en-US" altLang="en-US"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NAMS, BSNS, &amp; HLTH</a:t>
            </a: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buClrTx/>
            </a:pPr>
            <a:r>
              <a:rPr lang="en-US" altLang="en-US" sz="3200" b="1" dirty="0" smtClean="0">
                <a:latin typeface="Arial" panose="020B0604020202020204" pitchFamily="34" charset="0"/>
                <a:ea typeface="Times New Roman" panose="02020603050405020304" pitchFamily="18" charset="0"/>
                <a:cs typeface="Arial" panose="020B0604020202020204" pitchFamily="34" charset="0"/>
              </a:rPr>
              <a:t>Bob Ross</a:t>
            </a:r>
            <a:r>
              <a:rPr lang="en-US" altLang="en-US" sz="3200" dirty="0" smtClean="0">
                <a:latin typeface="Arial" panose="020B0604020202020204" pitchFamily="34" charset="0"/>
                <a:ea typeface="Times New Roman" panose="02020603050405020304" pitchFamily="18" charset="0"/>
                <a:cs typeface="Arial" panose="020B0604020202020204" pitchFamily="34" charset="0"/>
              </a:rPr>
              <a:t>, </a:t>
            </a:r>
            <a:r>
              <a:rPr lang="en-US" altLang="en-US" sz="3200" dirty="0">
                <a:latin typeface="Arial" panose="020B0604020202020204" pitchFamily="34" charset="0"/>
                <a:ea typeface="Times New Roman" panose="02020603050405020304" pitchFamily="18" charset="0"/>
                <a:cs typeface="Arial" panose="020B0604020202020204" pitchFamily="34" charset="0"/>
              </a:rPr>
              <a:t>Coordinator of Services for Students with Disabilities for </a:t>
            </a:r>
            <a:r>
              <a:rPr lang="en-US" altLang="en-US" sz="3200" b="1" dirty="0">
                <a:latin typeface="Arial" panose="020B0604020202020204" pitchFamily="34" charset="0"/>
                <a:ea typeface="Times New Roman" panose="02020603050405020304" pitchFamily="18" charset="0"/>
                <a:cs typeface="Arial" panose="020B0604020202020204" pitchFamily="34" charset="0"/>
              </a:rPr>
              <a:t>ARHU, EDUC, SOBL, GENS &amp; Undecided</a:t>
            </a:r>
            <a:endParaRPr lang="en-US" altLang="en-US" sz="3200" dirty="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buClrTx/>
            </a:pPr>
            <a:r>
              <a:rPr kumimoji="0" lang="en-US" altLang="en-US"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Nancy </a:t>
            </a:r>
            <a:r>
              <a:rPr kumimoji="0" lang="en-US" altLang="en-US" sz="32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McGarigal</a:t>
            </a:r>
            <a:r>
              <a:rPr kumimoji="0" lang="en-US" altLang="en-US" sz="3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Technical Assistant responsible for accommodated testing, note-taking and interpreting services.  </a:t>
            </a: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buClrTx/>
            </a:pPr>
            <a:r>
              <a:rPr kumimoji="0" lang="en-US" altLang="en-US" sz="3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Maria Spade</a:t>
            </a:r>
            <a:r>
              <a:rPr kumimoji="0" lang="en-US" altLang="en-US" sz="3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Adaptive Technology Specialist for all students registered with LAP</a:t>
            </a:r>
            <a:endParaRPr kumimoji="0" lang="en-US" altLang="en-US"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74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531812" y="941808"/>
          <a:ext cx="11165202" cy="5277036"/>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859402">
                  <a:extLst>
                    <a:ext uri="{9D8B030D-6E8A-4147-A177-3AD203B41FA5}">
                      <a16:colId xmlns:a16="http://schemas.microsoft.com/office/drawing/2014/main" xmlns="" val="20002"/>
                    </a:ext>
                  </a:extLst>
                </a:gridCol>
              </a:tblGrid>
              <a:tr h="407265">
                <a:tc>
                  <a:txBody>
                    <a:bodyPr/>
                    <a:lstStyle/>
                    <a:p>
                      <a:pPr algn="ctr"/>
                      <a:r>
                        <a:rPr lang="en-US" sz="1800" dirty="0" smtClean="0"/>
                        <a:t>ACCOMMODATION</a:t>
                      </a:r>
                      <a:endParaRPr lang="en-US" sz="1800" dirty="0"/>
                    </a:p>
                  </a:txBody>
                  <a:tcPr marL="114120" marR="114120" marT="45708" marB="45708"/>
                </a:tc>
                <a:tc>
                  <a:txBody>
                    <a:bodyPr/>
                    <a:lstStyle/>
                    <a:p>
                      <a:pPr algn="ctr"/>
                      <a:r>
                        <a:rPr lang="en-US" sz="1800" dirty="0" smtClean="0"/>
                        <a:t>2013-2014</a:t>
                      </a:r>
                      <a:endParaRPr lang="en-US" sz="1800" dirty="0"/>
                    </a:p>
                  </a:txBody>
                  <a:tcPr marL="114120" marR="114120" marT="45708" marB="45708"/>
                </a:tc>
                <a:tc>
                  <a:txBody>
                    <a:bodyPr/>
                    <a:lstStyle/>
                    <a:p>
                      <a:pPr algn="ctr"/>
                      <a:r>
                        <a:rPr lang="en-US" sz="1800" dirty="0" smtClean="0"/>
                        <a:t>2014-2015</a:t>
                      </a:r>
                      <a:endParaRPr lang="en-US" sz="1800" dirty="0"/>
                    </a:p>
                  </a:txBody>
                  <a:tcPr marL="114120" marR="114120" marT="45708" marB="45708"/>
                </a:tc>
                <a:extLst>
                  <a:ext uri="{0D108BD9-81ED-4DB2-BD59-A6C34878D82A}">
                    <a16:rowId xmlns:a16="http://schemas.microsoft.com/office/drawing/2014/main" xmlns="" val="10000"/>
                  </a:ext>
                </a:extLst>
              </a:tr>
              <a:tr h="418287">
                <a:tc>
                  <a:txBody>
                    <a:bodyPr/>
                    <a:lstStyle/>
                    <a:p>
                      <a:pPr algn="l"/>
                      <a:r>
                        <a:rPr lang="en-US" sz="1800" b="1" dirty="0" smtClean="0"/>
                        <a:t>Extended test time</a:t>
                      </a:r>
                      <a:endParaRPr lang="en-US" sz="1800" b="1" dirty="0"/>
                    </a:p>
                  </a:txBody>
                  <a:tcPr marL="114120" marR="114120" marT="45708" marB="45708"/>
                </a:tc>
                <a:tc>
                  <a:txBody>
                    <a:bodyPr/>
                    <a:lstStyle/>
                    <a:p>
                      <a:pPr algn="ctr"/>
                      <a:r>
                        <a:rPr lang="en-US" sz="1800" b="1" dirty="0" smtClean="0"/>
                        <a:t>216</a:t>
                      </a:r>
                      <a:endParaRPr lang="en-US" sz="1800" b="1" dirty="0"/>
                    </a:p>
                  </a:txBody>
                  <a:tcPr marL="114120" marR="114120" marT="45708" marB="45708"/>
                </a:tc>
                <a:tc>
                  <a:txBody>
                    <a:bodyPr/>
                    <a:lstStyle/>
                    <a:p>
                      <a:pPr algn="ctr"/>
                      <a:r>
                        <a:rPr lang="en-US" sz="1800" b="1" dirty="0" smtClean="0"/>
                        <a:t>316</a:t>
                      </a:r>
                      <a:endParaRPr lang="en-US" sz="1800" b="1" dirty="0"/>
                    </a:p>
                  </a:txBody>
                  <a:tcPr marL="114120" marR="114120" marT="45708" marB="45708"/>
                </a:tc>
                <a:extLst>
                  <a:ext uri="{0D108BD9-81ED-4DB2-BD59-A6C34878D82A}">
                    <a16:rowId xmlns:a16="http://schemas.microsoft.com/office/drawing/2014/main" xmlns="" val="10001"/>
                  </a:ext>
                </a:extLst>
              </a:tr>
              <a:tr h="702949">
                <a:tc>
                  <a:txBody>
                    <a:bodyPr/>
                    <a:lstStyle/>
                    <a:p>
                      <a:pPr algn="l"/>
                      <a:r>
                        <a:rPr lang="en-US" sz="1800" b="1" dirty="0" smtClean="0"/>
                        <a:t>Testing in distraction reduced environment</a:t>
                      </a:r>
                      <a:endParaRPr lang="en-US" sz="1800" b="1" dirty="0"/>
                    </a:p>
                  </a:txBody>
                  <a:tcPr marL="114120" marR="114120" marT="45708" marB="45708"/>
                </a:tc>
                <a:tc>
                  <a:txBody>
                    <a:bodyPr/>
                    <a:lstStyle/>
                    <a:p>
                      <a:pPr algn="ctr"/>
                      <a:r>
                        <a:rPr lang="en-US" sz="1800" b="1" dirty="0" smtClean="0"/>
                        <a:t>141</a:t>
                      </a:r>
                      <a:endParaRPr lang="en-US" sz="1800" b="1" dirty="0"/>
                    </a:p>
                  </a:txBody>
                  <a:tcPr marL="114120" marR="114120" marT="45708" marB="45708"/>
                </a:tc>
                <a:tc>
                  <a:txBody>
                    <a:bodyPr/>
                    <a:lstStyle/>
                    <a:p>
                      <a:pPr algn="ctr"/>
                      <a:r>
                        <a:rPr lang="en-US" sz="1800" b="1" dirty="0" smtClean="0"/>
                        <a:t>179</a:t>
                      </a:r>
                      <a:endParaRPr lang="en-US" sz="1800" b="1" dirty="0"/>
                    </a:p>
                  </a:txBody>
                  <a:tcPr marL="114120" marR="114120" marT="45708" marB="45708"/>
                </a:tc>
                <a:extLst>
                  <a:ext uri="{0D108BD9-81ED-4DB2-BD59-A6C34878D82A}">
                    <a16:rowId xmlns:a16="http://schemas.microsoft.com/office/drawing/2014/main" xmlns="" val="10002"/>
                  </a:ext>
                </a:extLst>
              </a:tr>
              <a:tr h="407265">
                <a:tc>
                  <a:txBody>
                    <a:bodyPr/>
                    <a:lstStyle/>
                    <a:p>
                      <a:pPr algn="l"/>
                      <a:r>
                        <a:rPr lang="en-US" sz="1800" b="1" dirty="0" smtClean="0"/>
                        <a:t>Note-taker</a:t>
                      </a:r>
                      <a:endParaRPr lang="en-US" sz="1800" b="1" dirty="0"/>
                    </a:p>
                  </a:txBody>
                  <a:tcPr marL="114120" marR="114120" marT="45708" marB="45708"/>
                </a:tc>
                <a:tc>
                  <a:txBody>
                    <a:bodyPr/>
                    <a:lstStyle/>
                    <a:p>
                      <a:pPr algn="ctr"/>
                      <a:r>
                        <a:rPr lang="en-US" sz="1800" b="1" dirty="0" smtClean="0"/>
                        <a:t>97</a:t>
                      </a:r>
                      <a:endParaRPr lang="en-US" sz="1800" b="1" dirty="0"/>
                    </a:p>
                  </a:txBody>
                  <a:tcPr marL="114120" marR="114120" marT="45708" marB="45708"/>
                </a:tc>
                <a:tc>
                  <a:txBody>
                    <a:bodyPr/>
                    <a:lstStyle/>
                    <a:p>
                      <a:pPr algn="ctr"/>
                      <a:r>
                        <a:rPr lang="en-US" sz="1800" b="1" dirty="0" smtClean="0"/>
                        <a:t>105</a:t>
                      </a:r>
                      <a:endParaRPr lang="en-US" sz="1800" b="1" dirty="0"/>
                    </a:p>
                  </a:txBody>
                  <a:tcPr marL="114120" marR="114120" marT="45708" marB="45708"/>
                </a:tc>
                <a:extLst>
                  <a:ext uri="{0D108BD9-81ED-4DB2-BD59-A6C34878D82A}">
                    <a16:rowId xmlns:a16="http://schemas.microsoft.com/office/drawing/2014/main" xmlns="" val="10003"/>
                  </a:ext>
                </a:extLst>
              </a:tr>
              <a:tr h="703826">
                <a:tc>
                  <a:txBody>
                    <a:bodyPr/>
                    <a:lstStyle/>
                    <a:p>
                      <a:pPr algn="l"/>
                      <a:r>
                        <a:rPr lang="en-US" sz="1600" b="1" dirty="0" smtClean="0"/>
                        <a:t>Symptoms Associated</a:t>
                      </a:r>
                      <a:r>
                        <a:rPr lang="en-US" sz="1600" b="1" baseline="0" dirty="0" smtClean="0"/>
                        <a:t> with Disability – extended due dates/rescheduling exams</a:t>
                      </a:r>
                      <a:endParaRPr lang="en-US" sz="1600" b="1" dirty="0"/>
                    </a:p>
                  </a:txBody>
                  <a:tcPr marL="114120" marR="114120" marT="45708" marB="45708"/>
                </a:tc>
                <a:tc>
                  <a:txBody>
                    <a:bodyPr/>
                    <a:lstStyle/>
                    <a:p>
                      <a:pPr algn="ctr"/>
                      <a:endParaRPr lang="en-US" sz="1800" b="1" dirty="0"/>
                    </a:p>
                  </a:txBody>
                  <a:tcPr marL="114120" marR="114120" marT="45708" marB="45708"/>
                </a:tc>
                <a:tc>
                  <a:txBody>
                    <a:bodyPr/>
                    <a:lstStyle/>
                    <a:p>
                      <a:pPr algn="ctr"/>
                      <a:r>
                        <a:rPr lang="en-US" sz="1800" b="1" dirty="0" smtClean="0"/>
                        <a:t>88</a:t>
                      </a:r>
                      <a:endParaRPr lang="en-US" sz="1800" b="1" dirty="0"/>
                    </a:p>
                  </a:txBody>
                  <a:tcPr marL="114120" marR="114120" marT="45708" marB="45708"/>
                </a:tc>
                <a:extLst>
                  <a:ext uri="{0D108BD9-81ED-4DB2-BD59-A6C34878D82A}">
                    <a16:rowId xmlns:a16="http://schemas.microsoft.com/office/drawing/2014/main" xmlns="" val="10004"/>
                  </a:ext>
                </a:extLst>
              </a:tr>
              <a:tr h="639913">
                <a:tc>
                  <a:txBody>
                    <a:bodyPr/>
                    <a:lstStyle/>
                    <a:p>
                      <a:pPr algn="l"/>
                      <a:r>
                        <a:rPr lang="en-US" sz="1800" b="1" dirty="0" smtClean="0"/>
                        <a:t>Allow student to briefly leave class</a:t>
                      </a:r>
                      <a:endParaRPr lang="en-US" sz="1800" b="1" dirty="0"/>
                    </a:p>
                  </a:txBody>
                  <a:tcPr marL="114120" marR="114120" marT="45708" marB="45708"/>
                </a:tc>
                <a:tc>
                  <a:txBody>
                    <a:bodyPr/>
                    <a:lstStyle/>
                    <a:p>
                      <a:pPr algn="ctr"/>
                      <a:r>
                        <a:rPr lang="en-US" sz="1800" b="1" dirty="0" smtClean="0"/>
                        <a:t>74</a:t>
                      </a:r>
                      <a:endParaRPr lang="en-US" sz="1800" b="1" dirty="0"/>
                    </a:p>
                  </a:txBody>
                  <a:tcPr marL="114120" marR="114120" marT="45708" marB="45708"/>
                </a:tc>
                <a:tc>
                  <a:txBody>
                    <a:bodyPr/>
                    <a:lstStyle/>
                    <a:p>
                      <a:pPr algn="ctr"/>
                      <a:r>
                        <a:rPr lang="en-US" sz="1800" b="1" dirty="0" smtClean="0"/>
                        <a:t>71</a:t>
                      </a:r>
                      <a:endParaRPr lang="en-US" sz="1800" b="1" dirty="0"/>
                    </a:p>
                  </a:txBody>
                  <a:tcPr marL="114120" marR="114120" marT="45708" marB="45708"/>
                </a:tc>
                <a:extLst>
                  <a:ext uri="{0D108BD9-81ED-4DB2-BD59-A6C34878D82A}">
                    <a16:rowId xmlns:a16="http://schemas.microsoft.com/office/drawing/2014/main" xmlns="" val="10005"/>
                  </a:ext>
                </a:extLst>
              </a:tr>
              <a:tr h="514958">
                <a:tc>
                  <a:txBody>
                    <a:bodyPr/>
                    <a:lstStyle/>
                    <a:p>
                      <a:pPr algn="l"/>
                      <a:r>
                        <a:rPr lang="en-US" sz="1800" b="1" dirty="0" smtClean="0"/>
                        <a:t>Attendance </a:t>
                      </a:r>
                      <a:endParaRPr lang="en-US" sz="1800" b="1" dirty="0"/>
                    </a:p>
                  </a:txBody>
                  <a:tcPr marL="114120" marR="114120" marT="45708" marB="45708"/>
                </a:tc>
                <a:tc>
                  <a:txBody>
                    <a:bodyPr/>
                    <a:lstStyle/>
                    <a:p>
                      <a:pPr algn="ctr"/>
                      <a:r>
                        <a:rPr lang="en-US" sz="1800" b="1" dirty="0" smtClean="0"/>
                        <a:t>52</a:t>
                      </a:r>
                      <a:endParaRPr lang="en-US" sz="1800" b="1" dirty="0"/>
                    </a:p>
                  </a:txBody>
                  <a:tcPr marL="114120" marR="114120" marT="45708" marB="45708"/>
                </a:tc>
                <a:tc>
                  <a:txBody>
                    <a:bodyPr/>
                    <a:lstStyle/>
                    <a:p>
                      <a:pPr algn="ctr"/>
                      <a:r>
                        <a:rPr lang="en-US" sz="1800" b="1" dirty="0" smtClean="0"/>
                        <a:t>69</a:t>
                      </a:r>
                      <a:endParaRPr lang="en-US" sz="1800" b="1" dirty="0"/>
                    </a:p>
                  </a:txBody>
                  <a:tcPr marL="114120" marR="114120" marT="45708" marB="45708"/>
                </a:tc>
                <a:extLst>
                  <a:ext uri="{0D108BD9-81ED-4DB2-BD59-A6C34878D82A}">
                    <a16:rowId xmlns:a16="http://schemas.microsoft.com/office/drawing/2014/main" xmlns="" val="10006"/>
                  </a:ext>
                </a:extLst>
              </a:tr>
              <a:tr h="668043">
                <a:tc>
                  <a:txBody>
                    <a:bodyPr/>
                    <a:lstStyle/>
                    <a:p>
                      <a:pPr algn="l"/>
                      <a:r>
                        <a:rPr lang="en-US" sz="1800" b="1" dirty="0" smtClean="0"/>
                        <a:t>Important instructions in written form</a:t>
                      </a:r>
                      <a:endParaRPr lang="en-US" sz="1800" b="1" dirty="0"/>
                    </a:p>
                  </a:txBody>
                  <a:tcPr marL="114120" marR="114120" marT="45708" marB="45708"/>
                </a:tc>
                <a:tc>
                  <a:txBody>
                    <a:bodyPr/>
                    <a:lstStyle/>
                    <a:p>
                      <a:pPr algn="ctr"/>
                      <a:r>
                        <a:rPr lang="en-US" sz="1800" b="1" dirty="0" smtClean="0"/>
                        <a:t>55</a:t>
                      </a:r>
                      <a:endParaRPr lang="en-US" sz="1800" b="1" dirty="0"/>
                    </a:p>
                  </a:txBody>
                  <a:tcPr marL="114120" marR="114120" marT="45708" marB="45708"/>
                </a:tc>
                <a:tc>
                  <a:txBody>
                    <a:bodyPr/>
                    <a:lstStyle/>
                    <a:p>
                      <a:pPr algn="ctr"/>
                      <a:r>
                        <a:rPr lang="en-US" sz="1800" b="1" dirty="0" smtClean="0"/>
                        <a:t>66</a:t>
                      </a:r>
                      <a:endParaRPr lang="en-US" sz="1800" b="1" dirty="0"/>
                    </a:p>
                  </a:txBody>
                  <a:tcPr marL="114120" marR="114120" marT="45708" marB="45708"/>
                </a:tc>
                <a:extLst>
                  <a:ext uri="{0D108BD9-81ED-4DB2-BD59-A6C34878D82A}">
                    <a16:rowId xmlns:a16="http://schemas.microsoft.com/office/drawing/2014/main" xmlns="" val="10007"/>
                  </a:ext>
                </a:extLst>
              </a:tr>
              <a:tr h="407265">
                <a:tc>
                  <a:txBody>
                    <a:bodyPr/>
                    <a:lstStyle/>
                    <a:p>
                      <a:pPr algn="l"/>
                      <a:r>
                        <a:rPr lang="en-US" sz="1800" b="1" dirty="0" smtClean="0"/>
                        <a:t>Use of AUDIO recorder</a:t>
                      </a:r>
                      <a:endParaRPr lang="en-US" sz="1800" b="1" dirty="0"/>
                    </a:p>
                  </a:txBody>
                  <a:tcPr marL="114120" marR="114120" marT="45708" marB="45708"/>
                </a:tc>
                <a:tc>
                  <a:txBody>
                    <a:bodyPr/>
                    <a:lstStyle/>
                    <a:p>
                      <a:pPr algn="ctr"/>
                      <a:r>
                        <a:rPr lang="en-US" sz="1800" b="1" dirty="0" smtClean="0"/>
                        <a:t>40</a:t>
                      </a:r>
                      <a:endParaRPr lang="en-US" sz="1800" b="1" dirty="0"/>
                    </a:p>
                  </a:txBody>
                  <a:tcPr marL="114120" marR="114120" marT="45708" marB="45708"/>
                </a:tc>
                <a:tc>
                  <a:txBody>
                    <a:bodyPr/>
                    <a:lstStyle/>
                    <a:p>
                      <a:pPr algn="ctr"/>
                      <a:r>
                        <a:rPr lang="en-US" sz="1800" b="1" dirty="0" smtClean="0"/>
                        <a:t>62</a:t>
                      </a:r>
                      <a:endParaRPr lang="en-US" sz="1800" b="1" dirty="0"/>
                    </a:p>
                  </a:txBody>
                  <a:tcPr marL="114120" marR="114120" marT="45708" marB="45708"/>
                </a:tc>
                <a:extLst>
                  <a:ext uri="{0D108BD9-81ED-4DB2-BD59-A6C34878D82A}">
                    <a16:rowId xmlns:a16="http://schemas.microsoft.com/office/drawing/2014/main" xmlns="" val="10008"/>
                  </a:ext>
                </a:extLst>
              </a:tr>
              <a:tr h="407265">
                <a:tc>
                  <a:txBody>
                    <a:bodyPr/>
                    <a:lstStyle/>
                    <a:p>
                      <a:pPr algn="l"/>
                      <a:r>
                        <a:rPr lang="en-US" sz="1800" b="1" dirty="0" smtClean="0"/>
                        <a:t>Books on</a:t>
                      </a:r>
                      <a:r>
                        <a:rPr lang="en-US" sz="1800" b="1" baseline="0" dirty="0" smtClean="0"/>
                        <a:t> tape</a:t>
                      </a:r>
                      <a:endParaRPr lang="en-US" sz="1800" b="1" dirty="0"/>
                    </a:p>
                  </a:txBody>
                  <a:tcPr marL="114120" marR="114120" marT="45708" marB="45708"/>
                </a:tc>
                <a:tc>
                  <a:txBody>
                    <a:bodyPr/>
                    <a:lstStyle/>
                    <a:p>
                      <a:pPr algn="ctr"/>
                      <a:r>
                        <a:rPr lang="en-US" sz="1800" b="1" dirty="0" smtClean="0"/>
                        <a:t>24</a:t>
                      </a:r>
                      <a:endParaRPr lang="en-US" sz="1800" b="1" dirty="0"/>
                    </a:p>
                  </a:txBody>
                  <a:tcPr marL="114120" marR="114120" marT="45708" marB="45708"/>
                </a:tc>
                <a:tc>
                  <a:txBody>
                    <a:bodyPr/>
                    <a:lstStyle/>
                    <a:p>
                      <a:pPr algn="ctr"/>
                      <a:r>
                        <a:rPr lang="en-US" sz="1800" b="1" dirty="0" smtClean="0"/>
                        <a:t>29</a:t>
                      </a:r>
                      <a:endParaRPr lang="en-US" sz="1800" b="1" dirty="0"/>
                    </a:p>
                  </a:txBody>
                  <a:tcPr marL="114120" marR="114120" marT="45708" marB="45708"/>
                </a:tc>
                <a:extLst>
                  <a:ext uri="{0D108BD9-81ED-4DB2-BD59-A6C34878D82A}">
                    <a16:rowId xmlns:a16="http://schemas.microsoft.com/office/drawing/2014/main" xmlns="" val="10009"/>
                  </a:ext>
                </a:extLst>
              </a:tr>
            </a:tbl>
          </a:graphicData>
        </a:graphic>
      </p:graphicFrame>
      <p:sp>
        <p:nvSpPr>
          <p:cNvPr id="2" name="Title 1"/>
          <p:cNvSpPr>
            <a:spLocks noGrp="1"/>
          </p:cNvSpPr>
          <p:nvPr>
            <p:ph type="title" idx="4294967295"/>
          </p:nvPr>
        </p:nvSpPr>
        <p:spPr>
          <a:xfrm>
            <a:off x="379412" y="275460"/>
            <a:ext cx="11506200" cy="663035"/>
          </a:xfrm>
        </p:spPr>
        <p:txBody>
          <a:bodyPr>
            <a:normAutofit/>
          </a:bodyPr>
          <a:lstStyle/>
          <a:p>
            <a:pPr algn="ctr"/>
            <a:r>
              <a:rPr lang="en-US" sz="3599" b="1" dirty="0"/>
              <a:t>Accommodations Report</a:t>
            </a:r>
          </a:p>
        </p:txBody>
      </p:sp>
    </p:spTree>
    <p:extLst>
      <p:ext uri="{BB962C8B-B14F-4D97-AF65-F5344CB8AC3E}">
        <p14:creationId xmlns:p14="http://schemas.microsoft.com/office/powerpoint/2010/main" val="407915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Definitions of Disability</a:t>
            </a:r>
          </a:p>
        </p:txBody>
      </p:sp>
      <p:sp>
        <p:nvSpPr>
          <p:cNvPr id="3" name="Content Placeholder 2"/>
          <p:cNvSpPr>
            <a:spLocks noGrp="1"/>
          </p:cNvSpPr>
          <p:nvPr>
            <p:ph idx="1"/>
          </p:nvPr>
        </p:nvSpPr>
        <p:spPr/>
        <p:txBody>
          <a:bodyPr>
            <a:normAutofit fontScale="92500"/>
          </a:bodyPr>
          <a:lstStyle/>
          <a:p>
            <a:pPr marL="0" indent="0">
              <a:lnSpc>
                <a:spcPct val="150000"/>
              </a:lnSpc>
              <a:buNone/>
            </a:pPr>
            <a:r>
              <a:rPr lang="en-US" dirty="0"/>
              <a:t>The World Health Organization defines disability as an umbrella term that encompasses impairments, activity limitations and participation restrictions that reflect the complex interaction between “features of a person’s body and features of the society in which he or she lives. (Garland-Thomson 2016)” The Americans With Disabilities Act tells us that disability is “a physical or mental impairment that substantially limits one or more major life activities, a history of having such an impairment, or being regarded as having such an impairment.” (bold mine)</a:t>
            </a:r>
          </a:p>
        </p:txBody>
      </p:sp>
    </p:spTree>
    <p:extLst>
      <p:ext uri="{BB962C8B-B14F-4D97-AF65-F5344CB8AC3E}">
        <p14:creationId xmlns:p14="http://schemas.microsoft.com/office/powerpoint/2010/main" val="213921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061" y="457200"/>
            <a:ext cx="10589062" cy="980899"/>
          </a:xfrm>
          <a:solidFill>
            <a:srgbClr val="FFFF00"/>
          </a:solidFill>
        </p:spPr>
        <p:txBody>
          <a:bodyPr>
            <a:normAutofit/>
          </a:bodyPr>
          <a:lstStyle/>
          <a:p>
            <a:pPr algn="ctr"/>
            <a:r>
              <a:rPr lang="en-US" b="1" dirty="0" smtClean="0"/>
              <a:t>Examples of “Invisible Disabilities”</a:t>
            </a:r>
            <a:endParaRPr lang="en-US" b="1" dirty="0"/>
          </a:p>
        </p:txBody>
      </p:sp>
      <p:sp>
        <p:nvSpPr>
          <p:cNvPr id="3" name="Content Placeholder 2"/>
          <p:cNvSpPr>
            <a:spLocks noGrp="1"/>
          </p:cNvSpPr>
          <p:nvPr>
            <p:ph sz="quarter" idx="1"/>
          </p:nvPr>
        </p:nvSpPr>
        <p:spPr>
          <a:xfrm>
            <a:off x="1980684" y="1524498"/>
            <a:ext cx="8379817" cy="4964406"/>
          </a:xfrm>
        </p:spPr>
        <p:txBody>
          <a:bodyPr>
            <a:normAutofit/>
          </a:bodyPr>
          <a:lstStyle/>
          <a:p>
            <a:r>
              <a:rPr lang="en-US" dirty="0"/>
              <a:t>Invisible disabilities are the most common type of disability among college students. </a:t>
            </a:r>
            <a:r>
              <a:rPr lang="en-US" dirty="0" smtClean="0"/>
              <a:t> They are: </a:t>
            </a:r>
          </a:p>
          <a:p>
            <a:pPr lvl="1"/>
            <a:r>
              <a:rPr lang="en-US" dirty="0" smtClean="0"/>
              <a:t>Learning Disabilities </a:t>
            </a:r>
          </a:p>
          <a:p>
            <a:pPr lvl="1"/>
            <a:r>
              <a:rPr lang="en-US" dirty="0" smtClean="0"/>
              <a:t>Attention Deficit/Hyperactivity Disorder (ADHD)</a:t>
            </a:r>
          </a:p>
          <a:p>
            <a:pPr lvl="1"/>
            <a:r>
              <a:rPr lang="en-US" dirty="0" smtClean="0"/>
              <a:t>Asperger’s/High-Functioning Autism </a:t>
            </a:r>
          </a:p>
          <a:p>
            <a:pPr lvl="1"/>
            <a:r>
              <a:rPr lang="en-US" dirty="0" smtClean="0"/>
              <a:t>Some forms of Epilepsy</a:t>
            </a:r>
          </a:p>
          <a:p>
            <a:pPr lvl="1"/>
            <a:r>
              <a:rPr lang="en-US" dirty="0" smtClean="0"/>
              <a:t>Mental Health Conditions (i.e., Anxiety, Reactive Attachment Disorder)</a:t>
            </a:r>
          </a:p>
          <a:p>
            <a:pPr lvl="1"/>
            <a:r>
              <a:rPr lang="en-US" dirty="0" smtClean="0"/>
              <a:t>Dyslexia/Dysgraphia</a:t>
            </a:r>
          </a:p>
          <a:p>
            <a:pPr lvl="1"/>
            <a:r>
              <a:rPr lang="en-US" dirty="0" smtClean="0"/>
              <a:t>Gifted students with additional exceptionalities</a:t>
            </a:r>
          </a:p>
          <a:p>
            <a:pPr lvl="1"/>
            <a:r>
              <a:rPr lang="en-US" dirty="0" smtClean="0"/>
              <a:t>Sensory Processing/Integration Disorders</a:t>
            </a:r>
          </a:p>
          <a:p>
            <a:pPr lvl="1"/>
            <a:r>
              <a:rPr lang="en-US" dirty="0" smtClean="0"/>
              <a:t>Auditory and Visual Processing Disorders</a:t>
            </a:r>
          </a:p>
          <a:p>
            <a:pPr lvl="1"/>
            <a:r>
              <a:rPr lang="en-US" dirty="0" smtClean="0"/>
              <a:t>Anxiety, OCD, etc. </a:t>
            </a:r>
          </a:p>
          <a:p>
            <a:pPr marL="0" indent="0">
              <a:buNone/>
            </a:pPr>
            <a:endParaRPr lang="en-US" dirty="0" smtClean="0"/>
          </a:p>
          <a:p>
            <a:endParaRPr lang="en-US" dirty="0"/>
          </a:p>
        </p:txBody>
      </p:sp>
    </p:spTree>
    <p:extLst>
      <p:ext uri="{BB962C8B-B14F-4D97-AF65-F5344CB8AC3E}">
        <p14:creationId xmlns:p14="http://schemas.microsoft.com/office/powerpoint/2010/main" val="33961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6994" y="287424"/>
            <a:ext cx="10055781" cy="1051268"/>
          </a:xfrm>
          <a:solidFill>
            <a:srgbClr val="FFFF00"/>
          </a:solidFill>
        </p:spPr>
        <p:txBody>
          <a:bodyPr/>
          <a:lstStyle/>
          <a:p>
            <a:pPr algn="ctr"/>
            <a:r>
              <a:rPr lang="en-US" sz="3999" dirty="0">
                <a:solidFill>
                  <a:srgbClr val="0070C0"/>
                </a:solidFill>
                <a:latin typeface="Arial" panose="020B0604020202020204" pitchFamily="34" charset="0"/>
                <a:cs typeface="Arial" panose="020B0604020202020204" pitchFamily="34" charset="0"/>
              </a:rPr>
              <a:t>Disability Law in Higher Education</a:t>
            </a:r>
          </a:p>
        </p:txBody>
      </p:sp>
      <p:sp>
        <p:nvSpPr>
          <p:cNvPr id="8" name="Content Placeholder 7"/>
          <p:cNvSpPr>
            <a:spLocks noGrp="1"/>
          </p:cNvSpPr>
          <p:nvPr>
            <p:ph idx="1"/>
          </p:nvPr>
        </p:nvSpPr>
        <p:spPr>
          <a:xfrm>
            <a:off x="1096994" y="1338692"/>
            <a:ext cx="10055781" cy="4529768"/>
          </a:xfrm>
        </p:spPr>
        <p:txBody>
          <a:bodyPr>
            <a:normAutofit lnSpcReduction="10000"/>
          </a:bodyPr>
          <a:lstStyle/>
          <a:p>
            <a:pPr marL="0" indent="0">
              <a:buNone/>
            </a:pPr>
            <a:endParaRPr lang="en-US" sz="2399" b="1" dirty="0">
              <a:solidFill>
                <a:srgbClr val="FF0000"/>
              </a:solidFill>
            </a:endParaRPr>
          </a:p>
          <a:p>
            <a:pPr marL="0" indent="0">
              <a:buNone/>
            </a:pPr>
            <a:r>
              <a:rPr lang="en-US" sz="2399" b="1" dirty="0">
                <a:solidFill>
                  <a:srgbClr val="0070C0"/>
                </a:solidFill>
              </a:rPr>
              <a:t>The Americans with Disabilities Act of 1990 and Section 504 of the Rehabilitation Act of 1973</a:t>
            </a:r>
          </a:p>
          <a:p>
            <a:pPr lvl="1">
              <a:buFont typeface="Wingdings" panose="05000000000000000000" pitchFamily="2" charset="2"/>
              <a:buChar char="Ø"/>
            </a:pPr>
            <a:r>
              <a:rPr lang="en-US" sz="2399" dirty="0"/>
              <a:t>Requires the </a:t>
            </a:r>
            <a:r>
              <a:rPr lang="en-US" sz="2399" b="1" dirty="0"/>
              <a:t>University</a:t>
            </a:r>
            <a:r>
              <a:rPr lang="en-US" sz="2399" dirty="0"/>
              <a:t> to make reasonable accommodations for those </a:t>
            </a:r>
            <a:r>
              <a:rPr lang="en-US" sz="2399" i="1" dirty="0"/>
              <a:t>otherwise qualified </a:t>
            </a:r>
            <a:r>
              <a:rPr lang="en-US" sz="2399" b="1" dirty="0"/>
              <a:t>individuals with a disability </a:t>
            </a:r>
            <a:r>
              <a:rPr lang="en-US" sz="2399" dirty="0"/>
              <a:t>who request accommodations</a:t>
            </a:r>
          </a:p>
          <a:p>
            <a:pPr lvl="1">
              <a:buFont typeface="Wingdings" panose="05000000000000000000" pitchFamily="2" charset="2"/>
              <a:buChar char="Ø"/>
            </a:pPr>
            <a:r>
              <a:rPr lang="en-US" sz="2399" b="1" dirty="0">
                <a:solidFill>
                  <a:srgbClr val="0070C0"/>
                </a:solidFill>
              </a:rPr>
              <a:t>Reasonable academic accommodation </a:t>
            </a:r>
            <a:r>
              <a:rPr lang="en-US" sz="2399" dirty="0"/>
              <a:t>is a modification or adjustment that allows an individual to gain equal access and have equal opportunity to participate in the  </a:t>
            </a:r>
            <a:r>
              <a:rPr lang="en-US" sz="2399" b="1" dirty="0"/>
              <a:t>University’s </a:t>
            </a:r>
            <a:r>
              <a:rPr lang="en-US" sz="2399" dirty="0"/>
              <a:t>courses, services, activities and use of facilities</a:t>
            </a:r>
          </a:p>
          <a:p>
            <a:pPr lvl="1">
              <a:buFont typeface="Wingdings" panose="05000000000000000000" pitchFamily="2" charset="2"/>
              <a:buChar char="Ø"/>
            </a:pPr>
            <a:r>
              <a:rPr lang="en-US" sz="2399" dirty="0"/>
              <a:t>The </a:t>
            </a:r>
            <a:r>
              <a:rPr lang="en-US" sz="2399" b="1" dirty="0"/>
              <a:t>University </a:t>
            </a:r>
            <a:r>
              <a:rPr lang="en-US" sz="2399" dirty="0"/>
              <a:t>is </a:t>
            </a:r>
            <a:r>
              <a:rPr lang="en-US" sz="2399" b="1" dirty="0"/>
              <a:t>not obligated </a:t>
            </a:r>
            <a:r>
              <a:rPr lang="en-US" sz="2399" dirty="0"/>
              <a:t>to provide an accommodation that </a:t>
            </a:r>
            <a:r>
              <a:rPr lang="en-US" sz="2399" b="1" dirty="0">
                <a:solidFill>
                  <a:srgbClr val="0070C0"/>
                </a:solidFill>
              </a:rPr>
              <a:t>requires a substantial change in in the curriculum </a:t>
            </a:r>
            <a:r>
              <a:rPr lang="en-US" sz="2399" dirty="0"/>
              <a:t>or alteration of any </a:t>
            </a:r>
            <a:r>
              <a:rPr lang="en-US" sz="2399" b="1" dirty="0">
                <a:solidFill>
                  <a:srgbClr val="0070C0"/>
                </a:solidFill>
              </a:rPr>
              <a:t>essential elements or functions</a:t>
            </a:r>
            <a:r>
              <a:rPr lang="en-US" sz="2399" b="1" dirty="0"/>
              <a:t> </a:t>
            </a:r>
            <a:r>
              <a:rPr lang="en-US" sz="2399" dirty="0"/>
              <a:t>of a program </a:t>
            </a:r>
          </a:p>
          <a:p>
            <a:pPr lvl="1">
              <a:buFont typeface="Wingdings" panose="05000000000000000000" pitchFamily="2" charset="2"/>
              <a:buChar char="Ø"/>
            </a:pPr>
            <a:endParaRPr lang="en-US" dirty="0" smtClean="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220244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1000"/>
            <a:ext cx="11049000" cy="914400"/>
          </a:xfrm>
        </p:spPr>
        <p:txBody>
          <a:bodyPr>
            <a:normAutofit fontScale="90000"/>
          </a:bodyPr>
          <a:lstStyle/>
          <a:p>
            <a:pPr algn="ctr"/>
            <a:r>
              <a:rPr lang="en-US" b="1" dirty="0" smtClean="0">
                <a:solidFill>
                  <a:schemeClr val="bg2">
                    <a:lumMod val="25000"/>
                  </a:schemeClr>
                </a:solidFill>
                <a:latin typeface="Arial" panose="020B0604020202020204" pitchFamily="34" charset="0"/>
                <a:cs typeface="Arial" panose="020B0604020202020204" pitchFamily="34" charset="0"/>
              </a:rPr>
              <a:t>Syllabus Accessibility Statement</a:t>
            </a:r>
            <a:r>
              <a:rPr lang="en-US" b="1" dirty="0">
                <a:solidFill>
                  <a:schemeClr val="bg2">
                    <a:lumMod val="25000"/>
                  </a:schemeClr>
                </a:solidFill>
                <a:latin typeface="Arial" panose="020B0604020202020204" pitchFamily="34" charset="0"/>
                <a:cs typeface="Arial" panose="020B0604020202020204" pitchFamily="34" charset="0"/>
              </a:rPr>
              <a:t/>
            </a:r>
            <a:br>
              <a:rPr lang="en-US" b="1" dirty="0">
                <a:solidFill>
                  <a:schemeClr val="bg2">
                    <a:lumMod val="25000"/>
                  </a:schemeClr>
                </a:solidFill>
                <a:latin typeface="Arial" panose="020B0604020202020204" pitchFamily="34" charset="0"/>
                <a:cs typeface="Arial" panose="020B0604020202020204" pitchFamily="34" charset="0"/>
              </a:rPr>
            </a:br>
            <a:r>
              <a:rPr lang="en-US" sz="2399" dirty="0">
                <a:solidFill>
                  <a:schemeClr val="accent2"/>
                </a:solidFill>
                <a:latin typeface="Arial" panose="020B0604020202020204" pitchFamily="34" charset="0"/>
                <a:cs typeface="Arial" panose="020B0604020202020204" pitchFamily="34" charset="0"/>
                <a:hlinkClick r:id="rId3"/>
              </a:rPr>
              <a:t>http://</a:t>
            </a:r>
            <a:r>
              <a:rPr lang="en-US" sz="2399" dirty="0" smtClean="0">
                <a:solidFill>
                  <a:schemeClr val="accent2"/>
                </a:solidFill>
                <a:latin typeface="Arial" panose="020B0604020202020204" pitchFamily="34" charset="0"/>
                <a:cs typeface="Arial" panose="020B0604020202020204" pitchFamily="34" charset="0"/>
                <a:hlinkClick r:id="rId3"/>
              </a:rPr>
              <a:t>intraweb.stockton.edu/eyos/page.cfm?siteID=286&amp;pageID=13</a:t>
            </a:r>
            <a:r>
              <a:rPr lang="en-US" sz="2399" dirty="0" smtClean="0">
                <a:solidFill>
                  <a:schemeClr val="accent2"/>
                </a:solidFill>
                <a:latin typeface="Arial" panose="020B0604020202020204" pitchFamily="34" charset="0"/>
                <a:cs typeface="Arial" panose="020B0604020202020204" pitchFamily="34" charset="0"/>
              </a:rPr>
              <a:t> </a:t>
            </a:r>
            <a:endParaRPr lang="en-US" sz="2399" dirty="0">
              <a:solidFill>
                <a:schemeClr val="accent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3212" y="1447800"/>
            <a:ext cx="11582400" cy="5105400"/>
          </a:xfrm>
        </p:spPr>
        <p:txBody>
          <a:bodyPr>
            <a:noAutofit/>
          </a:bodyPr>
          <a:lstStyle/>
          <a:p>
            <a:pPr>
              <a:lnSpc>
                <a:spcPct val="110000"/>
              </a:lnSpc>
              <a:spcBef>
                <a:spcPts val="0"/>
              </a:spcBef>
            </a:pPr>
            <a:r>
              <a:rPr lang="en-US" sz="2300" dirty="0">
                <a:latin typeface="Arial" panose="020B0604020202020204" pitchFamily="34" charset="0"/>
                <a:cs typeface="Arial" panose="020B0604020202020204" pitchFamily="34" charset="0"/>
              </a:rPr>
              <a:t>In accordance with the Americans with Disabilities Act of 1990 as amended and Sections 504 and 508 of the Rehabilitation Act, </a:t>
            </a:r>
            <a:r>
              <a:rPr lang="en-US" sz="2300" b="1" dirty="0">
                <a:solidFill>
                  <a:schemeClr val="accent2"/>
                </a:solidFill>
                <a:latin typeface="Arial" panose="020B0604020202020204" pitchFamily="34" charset="0"/>
                <a:cs typeface="Arial" panose="020B0604020202020204" pitchFamily="34" charset="0"/>
              </a:rPr>
              <a:t>students with a documented disability and need accommodations, are encouraged to register with the Learning Access Program (LAP). </a:t>
            </a:r>
            <a:r>
              <a:rPr lang="en-US" sz="2300" dirty="0">
                <a:latin typeface="Arial" panose="020B0604020202020204" pitchFamily="34" charset="0"/>
                <a:cs typeface="Arial" panose="020B0604020202020204" pitchFamily="34" charset="0"/>
              </a:rPr>
              <a:t>Registration for support services is strictly voluntary and on a confidential basis. Support </a:t>
            </a:r>
            <a:r>
              <a:rPr lang="en-US" sz="2300" b="1" dirty="0">
                <a:solidFill>
                  <a:schemeClr val="accent2"/>
                </a:solidFill>
                <a:latin typeface="Arial" panose="020B0604020202020204" pitchFamily="34" charset="0"/>
                <a:cs typeface="Arial" panose="020B0604020202020204" pitchFamily="34" charset="0"/>
              </a:rPr>
              <a:t>services provided by LAP are meant to help students devise strategies for meeting the University’s educational demands and to foster independence, responsibility, and self-advocacy. </a:t>
            </a:r>
            <a:r>
              <a:rPr lang="en-US" sz="2300" dirty="0">
                <a:latin typeface="Arial" panose="020B0604020202020204" pitchFamily="34" charset="0"/>
                <a:cs typeface="Arial" panose="020B0604020202020204" pitchFamily="34" charset="0"/>
              </a:rPr>
              <a:t>The Learning Access Program can be found on campus in room J-204 or online at </a:t>
            </a:r>
            <a:r>
              <a:rPr lang="en-US" sz="2300" dirty="0">
                <a:latin typeface="Arial" panose="020B0604020202020204" pitchFamily="34" charset="0"/>
                <a:cs typeface="Arial" panose="020B0604020202020204" pitchFamily="34" charset="0"/>
                <a:hlinkClick r:id="rId4"/>
              </a:rPr>
              <a:t>www.stockton.edu/LAP</a:t>
            </a:r>
            <a:r>
              <a:rPr lang="en-US" sz="2300" dirty="0">
                <a:latin typeface="Arial" panose="020B0604020202020204" pitchFamily="34" charset="0"/>
                <a:cs typeface="Arial" panose="020B0604020202020204" pitchFamily="34" charset="0"/>
              </a:rPr>
              <a:t>.  Please call 609-652-4988 or send an email to </a:t>
            </a:r>
            <a:r>
              <a:rPr lang="en-US" sz="2300" dirty="0">
                <a:latin typeface="Arial" panose="020B0604020202020204" pitchFamily="34" charset="0"/>
                <a:cs typeface="Arial" panose="020B0604020202020204" pitchFamily="34" charset="0"/>
                <a:hlinkClick r:id="rId5"/>
              </a:rPr>
              <a:t>LAP@stockton.edu</a:t>
            </a:r>
            <a:r>
              <a:rPr lang="en-US" sz="2300" dirty="0">
                <a:latin typeface="Arial" panose="020B0604020202020204" pitchFamily="34" charset="0"/>
                <a:cs typeface="Arial" panose="020B0604020202020204" pitchFamily="34" charset="0"/>
              </a:rPr>
              <a:t> for more information. </a:t>
            </a:r>
            <a:r>
              <a:rPr lang="en-US" sz="2300" b="1" dirty="0">
                <a:solidFill>
                  <a:schemeClr val="accent2"/>
                </a:solidFill>
                <a:latin typeface="Arial" panose="020B0604020202020204" pitchFamily="34" charset="0"/>
                <a:cs typeface="Arial" panose="020B0604020202020204" pitchFamily="34" charset="0"/>
              </a:rPr>
              <a:t>Once you have received an accommodation letter from LAP, please contact your instructor to privately discuss your needs as soon as practical to ensure that reasonable accommodations are implemented.</a:t>
            </a:r>
          </a:p>
        </p:txBody>
      </p:sp>
    </p:spTree>
    <p:extLst>
      <p:ext uri="{BB962C8B-B14F-4D97-AF65-F5344CB8AC3E}">
        <p14:creationId xmlns:p14="http://schemas.microsoft.com/office/powerpoint/2010/main" val="201084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3" y="304800"/>
            <a:ext cx="10585937" cy="914400"/>
          </a:xfrm>
        </p:spPr>
        <p:txBody>
          <a:bodyPr>
            <a:normAutofit/>
          </a:bodyPr>
          <a:lstStyle/>
          <a:p>
            <a:pPr algn="ctr"/>
            <a:r>
              <a:rPr b="1" dirty="0" lang="en-US" smtClean="0" sz="4000"/>
              <a:t>Self-Advocacy </a:t>
            </a:r>
            <a:endParaRPr b="1" dirty="0" lang="en-US" sz="4000"/>
          </a:p>
        </p:txBody>
      </p:sp>
      <p:pic>
        <p:nvPicPr>
          <p:cNvPr id="4" name="Content Placeholder 3"/>
          <p:cNvPicPr>
            <a:picLocks noChangeAspect="1" noGrp="1"/>
          </p:cNvPicPr>
          <p:nvPr>
            <p:ph idx="1"/>
          </p:nvPr>
        </p:nvPicPr>
        <p:blipFill rotWithShape="1">
          <a:blip r:embed="rId2">
            <a:extLst>
              <a:ext uri="{28A0092B-C50C-407E-A947-70E740481C1C}">
                <a14:useLocalDpi xmlns:a14="http://schemas.microsoft.com/office/drawing/2010/main" val="0"/>
              </a:ext>
            </a:extLst>
          </a:blip>
          <a:srcRect b="79" r="54"/>
          <a:stretch/>
        </p:blipFill>
        <p:spPr>
          <a:xfrm>
            <a:off x="1027113" y="1219200"/>
            <a:ext cx="10585938" cy="5361709"/>
          </a:xfrm>
        </p:spPr>
      </p:pic>
    </p:spTree>
    <p:extLst>
      <p:ext uri="{BB962C8B-B14F-4D97-AF65-F5344CB8AC3E}">
        <p14:creationId xmlns:p14="http://schemas.microsoft.com/office/powerpoint/2010/main" val="3835369339"/>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609600"/>
            <a:ext cx="9751060" cy="635000"/>
          </a:xfrm>
        </p:spPr>
        <p:txBody>
          <a:bodyPr>
            <a:noAutofit/>
          </a:bodyPr>
          <a:lstStyle/>
          <a:p>
            <a:pPr algn="ctr"/>
            <a:r>
              <a:rPr lang="en-US" sz="4400" b="1" dirty="0" smtClean="0"/>
              <a:t>Self Advocacy Leads to Autonomy</a:t>
            </a:r>
            <a:endParaRPr lang="en-US"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132879"/>
            <a:ext cx="7467600" cy="5284689"/>
          </a:xfrm>
        </p:spPr>
      </p:pic>
    </p:spTree>
    <p:extLst>
      <p:ext uri="{BB962C8B-B14F-4D97-AF65-F5344CB8AC3E}">
        <p14:creationId xmlns:p14="http://schemas.microsoft.com/office/powerpoint/2010/main" val="193869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4873beb7-5857-4685-be1f-d57550cc96cc"/>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1762</TotalTime>
  <Words>1935</Words>
  <Application>Microsoft Macintosh PowerPoint</Application>
  <PresentationFormat>Custom</PresentationFormat>
  <Paragraphs>309</Paragraphs>
  <Slides>28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Constantia</vt:lpstr>
      <vt:lpstr>ＭＳ Ｐゴシック</vt:lpstr>
      <vt:lpstr>ＭＳ 明朝</vt:lpstr>
      <vt:lpstr>Palatino</vt:lpstr>
      <vt:lpstr>Symbol</vt:lpstr>
      <vt:lpstr>Times New Roman</vt:lpstr>
      <vt:lpstr>Wingdings</vt:lpstr>
      <vt:lpstr>Books Classic 16x9</vt:lpstr>
      <vt:lpstr>SFT: Disabilities in the Classrooms</vt:lpstr>
      <vt:lpstr>PowerPoint Presentation</vt:lpstr>
      <vt:lpstr>Accommodations Report</vt:lpstr>
      <vt:lpstr>Definitions of Disability</vt:lpstr>
      <vt:lpstr>Examples of “Invisible Disabilities”</vt:lpstr>
      <vt:lpstr>Disability Law in Higher Education</vt:lpstr>
      <vt:lpstr>Syllabus Accessibility Statement http://intraweb.stockton.edu/eyos/page.cfm?siteID=286&amp;pageID=13 </vt:lpstr>
      <vt:lpstr>Self-Advocacy </vt:lpstr>
      <vt:lpstr>Self Advocacy Leads to Autonomy</vt:lpstr>
      <vt:lpstr>ADA/Section 504 Compliance</vt:lpstr>
      <vt:lpstr>Architectural Barriers</vt:lpstr>
      <vt:lpstr>General Characteristics </vt:lpstr>
      <vt:lpstr>Reasonable Accommodations </vt:lpstr>
      <vt:lpstr>What is &amp; What is Not “Reasonable Accommodation?” </vt:lpstr>
      <vt:lpstr>How to Access Education and Curriculum? </vt:lpstr>
      <vt:lpstr>Universal Design for Learning (UDL) Higher Education Opportunity Act of 2008</vt:lpstr>
      <vt:lpstr>Universal Design for Learning (UDL)</vt:lpstr>
      <vt:lpstr>Howard Garner’s Multiple Intelligence</vt:lpstr>
      <vt:lpstr>Educational Accommodations</vt:lpstr>
      <vt:lpstr>Technology Tool Box</vt:lpstr>
      <vt:lpstr>Technology Tool box </vt:lpstr>
      <vt:lpstr>Technology Tool Box </vt:lpstr>
      <vt:lpstr>Change of Framework: Disability Culture  </vt:lpstr>
      <vt:lpstr>Incorporating Disability Culture in your Pedagogy</vt:lpstr>
      <vt:lpstr>Student First Language </vt:lpstr>
      <vt:lpstr>Disability Studies Minor Requirements </vt:lpstr>
      <vt:lpstr>Questions &amp; Contact Information</vt:lpstr>
      <vt:lpstr>Learning Access Program  LAP: https://www.stockton.edu/wellness-center/disability-services/index.html </vt:lpstr>
    </vt:vector>
  </TitlesOfParts>
  <Company>The Richard Stockton College of NJ</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IFD: Teaching Students with Accommodation</dc:title>
  <dc:creator>Haria, Priti</dc:creator>
  <cp:lastModifiedBy>Microsoft Office User</cp:lastModifiedBy>
  <cp:revision>52</cp:revision>
  <cp:lastPrinted>2017-08-24T12:46:12Z</cp:lastPrinted>
  <dcterms:created xsi:type="dcterms:W3CDTF">2016-11-07T05:20:56Z</dcterms:created>
  <dcterms:modified xsi:type="dcterms:W3CDTF">2017-09-01T14:53:47Z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ampaignTags" pid="2">
    <vt:lpwstr/>
  </property>
  <property fmtid="{D5CDD505-2E9C-101B-9397-08002B2CF9AE}" name="ContentTypeId" pid="3">
    <vt:lpwstr>0x0101006EDDDB5EE6D98C44930B742096920B300400F5B6D36B3EF94B4E9A635CDF2A18F5B8</vt:lpwstr>
  </property>
  <property fmtid="{D5CDD505-2E9C-101B-9397-08002B2CF9AE}" name="FeatureTags" pid="4">
    <vt:lpwstr/>
  </property>
  <property fmtid="{D5CDD505-2E9C-101B-9397-08002B2CF9AE}" name="InternalTags" pid="5">
    <vt:lpwstr/>
  </property>
  <property fmtid="{D5CDD505-2E9C-101B-9397-08002B2CF9AE}" name="LocalizationTags" pid="6">
    <vt:lpwstr/>
  </property>
  <property fmtid="{D5CDD505-2E9C-101B-9397-08002B2CF9AE}" name="NXPowerLiteLastOptimized" pid="7">
    <vt:lpwstr>1685725</vt:lpwstr>
  </property>
  <property fmtid="{D5CDD505-2E9C-101B-9397-08002B2CF9AE}" name="NXPowerLiteSettings" pid="8">
    <vt:lpwstr>F7000400038000</vt:lpwstr>
  </property>
  <property fmtid="{D5CDD505-2E9C-101B-9397-08002B2CF9AE}" name="NXPowerLiteVersion" pid="9">
    <vt:lpwstr>D6.1.1</vt:lpwstr>
  </property>
  <property fmtid="{D5CDD505-2E9C-101B-9397-08002B2CF9AE}" name="ScenarioTags" pid="10">
    <vt:lpwstr/>
  </property>
</Properties>
</file>