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 id="258" r:id="rId4"/>
    <p:sldId id="259" r:id="rId5"/>
    <p:sldId id="260" r:id="rId6"/>
    <p:sldId id="264" r:id="rId7"/>
    <p:sldId id="265" r:id="rId8"/>
    <p:sldId id="266" r:id="rId9"/>
    <p:sldId id="267" r:id="rId10"/>
    <p:sldId id="268" r:id="rId11"/>
    <p:sldId id="269" r:id="rId12"/>
    <p:sldId id="270" r:id="rId13"/>
    <p:sldId id="271" r:id="rId14"/>
    <p:sldId id="272" r:id="rId15"/>
    <p:sldId id="273"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snapToObjects="1">
      <p:cViewPr varScale="1">
        <p:scale>
          <a:sx n="104" d="100"/>
          <a:sy n="10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C29FFD-5462-EB4D-AC32-A179550C490D}" type="datetimeFigureOut">
              <a:rPr lang="en-US" smtClean="0"/>
              <a:t>1/30/2020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8CFF57F0-1345-2B48-B9FB-FF413ADBBDE8}"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97283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C29FFD-5462-EB4D-AC32-A179550C490D}"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F57F0-1345-2B48-B9FB-FF413ADBBDE8}"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7120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C29FFD-5462-EB4D-AC32-A179550C490D}"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F57F0-1345-2B48-B9FB-FF413ADBBDE8}"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103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C29FFD-5462-EB4D-AC32-A179550C490D}"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F57F0-1345-2B48-B9FB-FF413ADBBDE8}"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84446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C29FFD-5462-EB4D-AC32-A179550C490D}"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F57F0-1345-2B48-B9FB-FF413ADBBDE8}"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2711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C29FFD-5462-EB4D-AC32-A179550C490D}"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F57F0-1345-2B48-B9FB-FF413ADBBDE8}"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1679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C29FFD-5462-EB4D-AC32-A179550C490D}" type="datetimeFigureOut">
              <a:rPr lang="en-US" smtClean="0"/>
              <a:t>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FF57F0-1345-2B48-B9FB-FF413ADBBDE8}"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133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C29FFD-5462-EB4D-AC32-A179550C490D}" type="datetimeFigureOut">
              <a:rPr lang="en-US" smtClean="0"/>
              <a:t>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FF57F0-1345-2B48-B9FB-FF413ADBBDE8}"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0213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C29FFD-5462-EB4D-AC32-A179550C490D}" type="datetimeFigureOut">
              <a:rPr lang="en-US" smtClean="0"/>
              <a:t>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FF57F0-1345-2B48-B9FB-FF413ADBBDE8}" type="slidenum">
              <a:rPr lang="en-US" smtClean="0"/>
              <a:t>‹#›</a:t>
            </a:fld>
            <a:endParaRPr lang="en-US"/>
          </a:p>
        </p:txBody>
      </p:sp>
    </p:spTree>
    <p:extLst>
      <p:ext uri="{BB962C8B-B14F-4D97-AF65-F5344CB8AC3E}">
        <p14:creationId xmlns:p14="http://schemas.microsoft.com/office/powerpoint/2010/main" val="251141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C29FFD-5462-EB4D-AC32-A179550C490D}"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F57F0-1345-2B48-B9FB-FF413ADBBDE8}"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5170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BC29FFD-5462-EB4D-AC32-A179550C490D}" type="datetimeFigureOut">
              <a:rPr lang="en-US" smtClean="0"/>
              <a:t>1/30/2020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8CFF57F0-1345-2B48-B9FB-FF413ADBBDE8}"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7536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BC29FFD-5462-EB4D-AC32-A179550C490D}" type="datetimeFigureOut">
              <a:rPr lang="en-US" smtClean="0"/>
              <a:t>1/30/2020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CFF57F0-1345-2B48-B9FB-FF413ADBBDE8}"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338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cnjscl.org/2015-19%20Full-time%20Salary%20Chart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FC30-D7C8-E146-BA3F-B4FBE6A21B97}"/>
              </a:ext>
            </a:extLst>
          </p:cNvPr>
          <p:cNvSpPr>
            <a:spLocks noGrp="1"/>
          </p:cNvSpPr>
          <p:nvPr>
            <p:ph type="ctrTitle"/>
          </p:nvPr>
        </p:nvSpPr>
        <p:spPr/>
        <p:txBody>
          <a:bodyPr>
            <a:normAutofit fontScale="90000"/>
          </a:bodyPr>
          <a:lstStyle/>
          <a:p>
            <a:r>
              <a:rPr lang="en-US" dirty="0"/>
              <a:t>Full time/part time Master agreement: 2019-2023</a:t>
            </a:r>
          </a:p>
        </p:txBody>
      </p:sp>
      <p:sp>
        <p:nvSpPr>
          <p:cNvPr id="3" name="Subtitle 2">
            <a:extLst>
              <a:ext uri="{FF2B5EF4-FFF2-40B4-BE49-F238E27FC236}">
                <a16:creationId xmlns:a16="http://schemas.microsoft.com/office/drawing/2014/main" id="{D98122E8-B60D-CB4F-A054-45485CEDF474}"/>
              </a:ext>
            </a:extLst>
          </p:cNvPr>
          <p:cNvSpPr>
            <a:spLocks noGrp="1"/>
          </p:cNvSpPr>
          <p:nvPr>
            <p:ph type="subTitle" idx="1"/>
          </p:nvPr>
        </p:nvSpPr>
        <p:spPr/>
        <p:txBody>
          <a:bodyPr/>
          <a:lstStyle/>
          <a:p>
            <a:r>
              <a:rPr lang="en-US" dirty="0"/>
              <a:t>A rough outline of what has changed in the new agreement</a:t>
            </a:r>
          </a:p>
        </p:txBody>
      </p:sp>
    </p:spTree>
    <p:extLst>
      <p:ext uri="{BB962C8B-B14F-4D97-AF65-F5344CB8AC3E}">
        <p14:creationId xmlns:p14="http://schemas.microsoft.com/office/powerpoint/2010/main" val="168377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1FE34-4E6C-C94C-88EE-2EB99D8BEEF6}"/>
              </a:ext>
            </a:extLst>
          </p:cNvPr>
          <p:cNvSpPr>
            <a:spLocks noGrp="1"/>
          </p:cNvSpPr>
          <p:nvPr>
            <p:ph type="title"/>
          </p:nvPr>
        </p:nvSpPr>
        <p:spPr/>
        <p:txBody>
          <a:bodyPr>
            <a:normAutofit/>
          </a:bodyPr>
          <a:lstStyle/>
          <a:p>
            <a:r>
              <a:rPr lang="en-US" dirty="0"/>
              <a:t>VIII. Additional items</a:t>
            </a:r>
            <a:br>
              <a:rPr lang="en-US" dirty="0"/>
            </a:br>
            <a:endParaRPr lang="en-US" dirty="0"/>
          </a:p>
        </p:txBody>
      </p:sp>
      <p:sp>
        <p:nvSpPr>
          <p:cNvPr id="3" name="Content Placeholder 2">
            <a:extLst>
              <a:ext uri="{FF2B5EF4-FFF2-40B4-BE49-F238E27FC236}">
                <a16:creationId xmlns:a16="http://schemas.microsoft.com/office/drawing/2014/main" id="{D2064AF9-C117-7143-95D6-D63D62DB6474}"/>
              </a:ext>
            </a:extLst>
          </p:cNvPr>
          <p:cNvSpPr>
            <a:spLocks noGrp="1"/>
          </p:cNvSpPr>
          <p:nvPr>
            <p:ph idx="1"/>
          </p:nvPr>
        </p:nvSpPr>
        <p:spPr>
          <a:xfrm>
            <a:off x="1451579" y="2015732"/>
            <a:ext cx="10471716" cy="3879742"/>
          </a:xfrm>
        </p:spPr>
        <p:txBody>
          <a:bodyPr>
            <a:normAutofit/>
          </a:bodyPr>
          <a:lstStyle/>
          <a:p>
            <a:r>
              <a:rPr lang="en-US" sz="2400" b="1" dirty="0"/>
              <a:t>Annual Evaluations for Probationary Professional Staff</a:t>
            </a:r>
          </a:p>
          <a:p>
            <a:pPr lvl="1"/>
            <a:r>
              <a:rPr lang="en-US" sz="2200" b="1" dirty="0"/>
              <a:t>The Colleges/Universities are now required to provide professional staff in the probationary period of employment with an annual evaluation</a:t>
            </a:r>
            <a:r>
              <a:rPr lang="en-US" sz="2200" dirty="0"/>
              <a:t> </a:t>
            </a:r>
          </a:p>
          <a:p>
            <a:r>
              <a:rPr lang="en-US" b="1" dirty="0"/>
              <a:t>Special Sick Leave</a:t>
            </a:r>
            <a:endParaRPr lang="en-US" dirty="0"/>
          </a:p>
          <a:p>
            <a:pPr lvl="1"/>
            <a:r>
              <a:rPr lang="en-US" b="1" dirty="0"/>
              <a:t>Case-by-case basis, but normally until the end of the semester</a:t>
            </a:r>
          </a:p>
          <a:p>
            <a:r>
              <a:rPr lang="en-US" b="1" dirty="0"/>
              <a:t>Election Day</a:t>
            </a:r>
            <a:endParaRPr lang="en-US" dirty="0"/>
          </a:p>
          <a:p>
            <a:pPr lvl="1"/>
            <a:r>
              <a:rPr lang="en-US" b="1" dirty="0"/>
              <a:t>Professional Staff &amp; librarians may take paid leave one hour before or one hour after normal work hours to vote on Election Day</a:t>
            </a:r>
            <a:endParaRPr lang="en-US" dirty="0"/>
          </a:p>
          <a:p>
            <a:endParaRPr lang="en-US" b="1" dirty="0"/>
          </a:p>
          <a:p>
            <a:pPr lvl="1"/>
            <a:endParaRPr lang="en-US" dirty="0"/>
          </a:p>
          <a:p>
            <a:endParaRPr lang="en-US" sz="2400" dirty="0"/>
          </a:p>
        </p:txBody>
      </p:sp>
    </p:spTree>
    <p:extLst>
      <p:ext uri="{BB962C8B-B14F-4D97-AF65-F5344CB8AC3E}">
        <p14:creationId xmlns:p14="http://schemas.microsoft.com/office/powerpoint/2010/main" val="2894134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1E1C0-770D-D748-B662-7419B90D07D0}"/>
              </a:ext>
            </a:extLst>
          </p:cNvPr>
          <p:cNvSpPr>
            <a:spLocks noGrp="1"/>
          </p:cNvSpPr>
          <p:nvPr>
            <p:ph type="title"/>
          </p:nvPr>
        </p:nvSpPr>
        <p:spPr/>
        <p:txBody>
          <a:bodyPr/>
          <a:lstStyle/>
          <a:p>
            <a:r>
              <a:rPr lang="en-US" dirty="0" err="1"/>
              <a:t>iX</a:t>
            </a:r>
            <a:r>
              <a:rPr lang="en-US" dirty="0"/>
              <a:t>. Expanded Union Rights</a:t>
            </a:r>
            <a:br>
              <a:rPr lang="en-US" dirty="0"/>
            </a:br>
            <a:endParaRPr lang="en-US" dirty="0"/>
          </a:p>
        </p:txBody>
      </p:sp>
      <p:sp>
        <p:nvSpPr>
          <p:cNvPr id="3" name="Content Placeholder 2">
            <a:extLst>
              <a:ext uri="{FF2B5EF4-FFF2-40B4-BE49-F238E27FC236}">
                <a16:creationId xmlns:a16="http://schemas.microsoft.com/office/drawing/2014/main" id="{904BD709-217D-1947-83D6-EAFBE746E1B1}"/>
              </a:ext>
            </a:extLst>
          </p:cNvPr>
          <p:cNvSpPr>
            <a:spLocks noGrp="1"/>
          </p:cNvSpPr>
          <p:nvPr>
            <p:ph idx="1"/>
          </p:nvPr>
        </p:nvSpPr>
        <p:spPr/>
        <p:txBody>
          <a:bodyPr>
            <a:normAutofit fontScale="92500" lnSpcReduction="10000"/>
          </a:bodyPr>
          <a:lstStyle/>
          <a:p>
            <a:pPr lvl="0"/>
            <a:r>
              <a:rPr lang="en-US" sz="3200" b="1" dirty="0"/>
              <a:t>NJ Workplace Democracy Enhancement Act expanded union rights in NJ after Janus Supreme Court decision</a:t>
            </a:r>
          </a:p>
          <a:p>
            <a:pPr lvl="0"/>
            <a:r>
              <a:rPr lang="en-US" sz="3200" b="1" dirty="0"/>
              <a:t>Union now has right to meet with new employees</a:t>
            </a:r>
          </a:p>
          <a:p>
            <a:pPr lvl="1"/>
            <a:r>
              <a:rPr lang="en-US" sz="3000" b="1" dirty="0"/>
              <a:t>Historically this has not been a problem at Stockton but it has been at other places</a:t>
            </a:r>
          </a:p>
          <a:p>
            <a:endParaRPr lang="en-US" dirty="0"/>
          </a:p>
        </p:txBody>
      </p:sp>
    </p:spTree>
    <p:extLst>
      <p:ext uri="{BB962C8B-B14F-4D97-AF65-F5344CB8AC3E}">
        <p14:creationId xmlns:p14="http://schemas.microsoft.com/office/powerpoint/2010/main" val="79226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879C8-2549-A64A-B2D9-97C461A76A56}"/>
              </a:ext>
            </a:extLst>
          </p:cNvPr>
          <p:cNvSpPr>
            <a:spLocks noGrp="1"/>
          </p:cNvSpPr>
          <p:nvPr>
            <p:ph type="title"/>
          </p:nvPr>
        </p:nvSpPr>
        <p:spPr/>
        <p:txBody>
          <a:bodyPr>
            <a:normAutofit fontScale="90000"/>
          </a:bodyPr>
          <a:lstStyle/>
          <a:p>
            <a:r>
              <a:rPr lang="en-US" dirty="0"/>
              <a:t>X. Articles removed from Statewide Contract </a:t>
            </a:r>
            <a:r>
              <a:rPr lang="en-US" dirty="0">
                <a:sym typeface="Wingdings" pitchFamily="2" charset="2"/>
              </a:rPr>
              <a:t></a:t>
            </a:r>
            <a:r>
              <a:rPr lang="en-US" dirty="0"/>
              <a:t> sent to local negotiations</a:t>
            </a:r>
            <a:br>
              <a:rPr lang="en-US" dirty="0"/>
            </a:br>
            <a:endParaRPr lang="en-US" dirty="0"/>
          </a:p>
        </p:txBody>
      </p:sp>
      <p:sp>
        <p:nvSpPr>
          <p:cNvPr id="3" name="Content Placeholder 2">
            <a:extLst>
              <a:ext uri="{FF2B5EF4-FFF2-40B4-BE49-F238E27FC236}">
                <a16:creationId xmlns:a16="http://schemas.microsoft.com/office/drawing/2014/main" id="{949DDD5B-2AF3-B845-B924-97D6D3E27875}"/>
              </a:ext>
            </a:extLst>
          </p:cNvPr>
          <p:cNvSpPr>
            <a:spLocks noGrp="1"/>
          </p:cNvSpPr>
          <p:nvPr>
            <p:ph idx="1"/>
          </p:nvPr>
        </p:nvSpPr>
        <p:spPr/>
        <p:txBody>
          <a:bodyPr>
            <a:normAutofit/>
          </a:bodyPr>
          <a:lstStyle/>
          <a:p>
            <a:pPr lvl="0"/>
            <a:r>
              <a:rPr lang="en-US" b="1" dirty="0"/>
              <a:t>Compensation for Outside-Funded Activities </a:t>
            </a:r>
            <a:endParaRPr lang="en-US" dirty="0"/>
          </a:p>
          <a:p>
            <a:pPr lvl="0"/>
            <a:r>
              <a:rPr lang="en-US" b="1" dirty="0"/>
              <a:t>Intellectual Property &amp; Scholarly Works </a:t>
            </a:r>
            <a:endParaRPr lang="en-US" dirty="0"/>
          </a:p>
          <a:p>
            <a:pPr lvl="0"/>
            <a:r>
              <a:rPr lang="en-US" b="1" dirty="0"/>
              <a:t>Online Courses  </a:t>
            </a:r>
            <a:endParaRPr lang="en-US" dirty="0"/>
          </a:p>
          <a:p>
            <a:pPr lvl="0"/>
            <a:r>
              <a:rPr lang="en-US" b="1" dirty="0"/>
              <a:t>The Local negotiations process will be subject to the Public Employer Relations Commission’s (PERC) terminal impasse rules, which prohibits administrations from imposing terms without first exhausting PERC’s process. Moreover, locally negotiated rates of compensation established by these local agreements will be subject to binding arbitration. </a:t>
            </a:r>
            <a:endParaRPr lang="en-US" dirty="0"/>
          </a:p>
          <a:p>
            <a:endParaRPr lang="en-US" dirty="0"/>
          </a:p>
        </p:txBody>
      </p:sp>
    </p:spTree>
    <p:extLst>
      <p:ext uri="{BB962C8B-B14F-4D97-AF65-F5344CB8AC3E}">
        <p14:creationId xmlns:p14="http://schemas.microsoft.com/office/powerpoint/2010/main" val="223654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6143-9F2C-AD41-B7B7-C79F176C522D}"/>
              </a:ext>
            </a:extLst>
          </p:cNvPr>
          <p:cNvSpPr>
            <a:spLocks noGrp="1"/>
          </p:cNvSpPr>
          <p:nvPr>
            <p:ph type="title"/>
          </p:nvPr>
        </p:nvSpPr>
        <p:spPr/>
        <p:txBody>
          <a:bodyPr/>
          <a:lstStyle/>
          <a:p>
            <a:r>
              <a:rPr lang="en-US" dirty="0"/>
              <a:t>xii. Health Care PPO: NJ Direct 2019 </a:t>
            </a:r>
          </a:p>
        </p:txBody>
      </p:sp>
      <p:sp>
        <p:nvSpPr>
          <p:cNvPr id="3" name="Content Placeholder 2">
            <a:extLst>
              <a:ext uri="{FF2B5EF4-FFF2-40B4-BE49-F238E27FC236}">
                <a16:creationId xmlns:a16="http://schemas.microsoft.com/office/drawing/2014/main" id="{2C3DB634-A9CA-7D4C-954B-E73815A8B02F}"/>
              </a:ext>
            </a:extLst>
          </p:cNvPr>
          <p:cNvSpPr>
            <a:spLocks noGrp="1"/>
          </p:cNvSpPr>
          <p:nvPr>
            <p:ph idx="1"/>
          </p:nvPr>
        </p:nvSpPr>
        <p:spPr>
          <a:xfrm>
            <a:off x="637675" y="2015732"/>
            <a:ext cx="11201400" cy="3903805"/>
          </a:xfrm>
        </p:spPr>
        <p:txBody>
          <a:bodyPr>
            <a:normAutofit/>
          </a:bodyPr>
          <a:lstStyle/>
          <a:p>
            <a:pPr lvl="0"/>
            <a:r>
              <a:rPr lang="en-US" b="1" dirty="0"/>
              <a:t>New PPO with EXACT same network as NJ DIRECT 15</a:t>
            </a:r>
          </a:p>
          <a:p>
            <a:pPr lvl="0"/>
            <a:r>
              <a:rPr lang="en-US" b="1" dirty="0"/>
              <a:t>Out of Chapter 78, which required us to pay up to 35% of cost of premium for health plan</a:t>
            </a:r>
          </a:p>
          <a:p>
            <a:pPr lvl="0"/>
            <a:r>
              <a:rPr lang="en-US" b="1" dirty="0"/>
              <a:t>Back to paying percentage of salary (pre-Christie/Chapter 78), lower cost for all employees</a:t>
            </a:r>
          </a:p>
          <a:p>
            <a:pPr lvl="1"/>
            <a:r>
              <a:rPr lang="en-US" b="1" dirty="0"/>
              <a:t>Percentage of salary increases as salary increases, but capped for highest paid workers</a:t>
            </a:r>
          </a:p>
          <a:p>
            <a:pPr lvl="2"/>
            <a:r>
              <a:rPr lang="en-US" b="1" dirty="0"/>
              <a:t>Single: up to 4% or maximum of $3190</a:t>
            </a:r>
          </a:p>
          <a:p>
            <a:pPr lvl="2"/>
            <a:r>
              <a:rPr lang="en-US" b="1" dirty="0"/>
              <a:t>Employee &amp; spouse: 6.2% or maximum of $6390</a:t>
            </a:r>
          </a:p>
          <a:p>
            <a:pPr lvl="2"/>
            <a:r>
              <a:rPr lang="en-US" b="1" dirty="0"/>
              <a:t>Family: 7.5% or maximum of $9122</a:t>
            </a:r>
          </a:p>
          <a:p>
            <a:pPr lvl="2"/>
            <a:r>
              <a:rPr lang="en-US" b="1" dirty="0"/>
              <a:t>Parent/child: 5.75% or maximum of $5950</a:t>
            </a:r>
          </a:p>
          <a:p>
            <a:pPr marL="0" indent="0">
              <a:buNone/>
            </a:pPr>
            <a:endParaRPr lang="en-US" dirty="0"/>
          </a:p>
        </p:txBody>
      </p:sp>
    </p:spTree>
    <p:extLst>
      <p:ext uri="{BB962C8B-B14F-4D97-AF65-F5344CB8AC3E}">
        <p14:creationId xmlns:p14="http://schemas.microsoft.com/office/powerpoint/2010/main" val="4006368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21A8E-19AA-D041-B6A9-84AB0C9ADE94}"/>
              </a:ext>
            </a:extLst>
          </p:cNvPr>
          <p:cNvSpPr>
            <a:spLocks noGrp="1"/>
          </p:cNvSpPr>
          <p:nvPr>
            <p:ph type="title"/>
          </p:nvPr>
        </p:nvSpPr>
        <p:spPr/>
        <p:txBody>
          <a:bodyPr/>
          <a:lstStyle/>
          <a:p>
            <a:r>
              <a:rPr lang="en-US" dirty="0"/>
              <a:t>Health Care (cont.)</a:t>
            </a:r>
          </a:p>
        </p:txBody>
      </p:sp>
      <p:sp>
        <p:nvSpPr>
          <p:cNvPr id="3" name="Content Placeholder 2">
            <a:extLst>
              <a:ext uri="{FF2B5EF4-FFF2-40B4-BE49-F238E27FC236}">
                <a16:creationId xmlns:a16="http://schemas.microsoft.com/office/drawing/2014/main" id="{702930F0-9559-B849-9B32-3ACF2FA418B4}"/>
              </a:ext>
            </a:extLst>
          </p:cNvPr>
          <p:cNvSpPr>
            <a:spLocks noGrp="1"/>
          </p:cNvSpPr>
          <p:nvPr>
            <p:ph idx="1"/>
          </p:nvPr>
        </p:nvSpPr>
        <p:spPr>
          <a:xfrm>
            <a:off x="637675" y="2015732"/>
            <a:ext cx="10840452" cy="3771457"/>
          </a:xfrm>
        </p:spPr>
        <p:txBody>
          <a:bodyPr>
            <a:normAutofit lnSpcReduction="10000"/>
          </a:bodyPr>
          <a:lstStyle/>
          <a:p>
            <a:pPr lvl="0"/>
            <a:r>
              <a:rPr lang="en-US" b="1" dirty="0"/>
              <a:t>Co-pays for medical &amp; urgent care remain $15 for in network providers</a:t>
            </a:r>
            <a:endParaRPr lang="en-US" dirty="0"/>
          </a:p>
          <a:p>
            <a:pPr lvl="0"/>
            <a:r>
              <a:rPr lang="en-US" b="1" dirty="0"/>
              <a:t>If hired after July 1, 2019, </a:t>
            </a:r>
            <a:r>
              <a:rPr lang="en-US" b="1" dirty="0">
                <a:sym typeface="Wingdings" pitchFamily="2" charset="2"/>
              </a:rPr>
              <a:t></a:t>
            </a:r>
            <a:r>
              <a:rPr lang="en-US" b="1" dirty="0"/>
              <a:t> $100 in-network deductible</a:t>
            </a:r>
            <a:endParaRPr lang="en-US" dirty="0"/>
          </a:p>
          <a:p>
            <a:pPr lvl="0"/>
            <a:r>
              <a:rPr lang="en-US" b="1" dirty="0"/>
              <a:t>Emergency room co-pay changed from $100 to $150 if not admitted</a:t>
            </a:r>
            <a:endParaRPr lang="en-US" dirty="0"/>
          </a:p>
          <a:p>
            <a:pPr lvl="0"/>
            <a:r>
              <a:rPr lang="en-US" b="1" dirty="0"/>
              <a:t>Drugs</a:t>
            </a:r>
            <a:endParaRPr lang="en-US" dirty="0"/>
          </a:p>
          <a:p>
            <a:pPr lvl="1"/>
            <a:r>
              <a:rPr lang="en-US" b="1" dirty="0"/>
              <a:t>Generics: $7</a:t>
            </a:r>
            <a:endParaRPr lang="en-US" dirty="0"/>
          </a:p>
          <a:p>
            <a:pPr lvl="1"/>
            <a:r>
              <a:rPr lang="en-US" b="1" dirty="0"/>
              <a:t>Brand name: $16</a:t>
            </a:r>
            <a:endParaRPr lang="en-US" dirty="0"/>
          </a:p>
          <a:p>
            <a:pPr lvl="0"/>
            <a:r>
              <a:rPr lang="en-US" b="1" dirty="0"/>
              <a:t>Wellness incentive</a:t>
            </a:r>
            <a:endParaRPr lang="en-US" dirty="0"/>
          </a:p>
          <a:p>
            <a:pPr lvl="1"/>
            <a:r>
              <a:rPr lang="en-US" b="1" dirty="0"/>
              <a:t>Fill out survey in doctor’s office &amp; signed up for Wellness Incentive </a:t>
            </a:r>
            <a:r>
              <a:rPr lang="en-US" b="1" dirty="0">
                <a:sym typeface="Wingdings" pitchFamily="2" charset="2"/>
              </a:rPr>
              <a:t></a:t>
            </a:r>
            <a:r>
              <a:rPr lang="en-US" b="1" dirty="0"/>
              <a:t> receive incentive of $350 each for employee &amp; spouse, increased from $250 each</a:t>
            </a:r>
            <a:endParaRPr lang="en-US" dirty="0"/>
          </a:p>
          <a:p>
            <a:endParaRPr lang="en-US" dirty="0"/>
          </a:p>
        </p:txBody>
      </p:sp>
    </p:spTree>
    <p:extLst>
      <p:ext uri="{BB962C8B-B14F-4D97-AF65-F5344CB8AC3E}">
        <p14:creationId xmlns:p14="http://schemas.microsoft.com/office/powerpoint/2010/main" val="2356817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BC0B4-63E5-0F4A-B6F9-61D9F481B5D7}"/>
              </a:ext>
            </a:extLst>
          </p:cNvPr>
          <p:cNvSpPr>
            <a:spLocks noGrp="1"/>
          </p:cNvSpPr>
          <p:nvPr>
            <p:ph type="title"/>
          </p:nvPr>
        </p:nvSpPr>
        <p:spPr/>
        <p:txBody>
          <a:bodyPr/>
          <a:lstStyle/>
          <a:p>
            <a:r>
              <a:rPr lang="en-US" dirty="0"/>
              <a:t>Health Care (cont.)</a:t>
            </a:r>
          </a:p>
        </p:txBody>
      </p:sp>
      <p:sp>
        <p:nvSpPr>
          <p:cNvPr id="3" name="Content Placeholder 2">
            <a:extLst>
              <a:ext uri="{FF2B5EF4-FFF2-40B4-BE49-F238E27FC236}">
                <a16:creationId xmlns:a16="http://schemas.microsoft.com/office/drawing/2014/main" id="{6400D811-2925-FB44-AFF7-64EE2CC3CCA0}"/>
              </a:ext>
            </a:extLst>
          </p:cNvPr>
          <p:cNvSpPr>
            <a:spLocks noGrp="1"/>
          </p:cNvSpPr>
          <p:nvPr>
            <p:ph idx="1"/>
          </p:nvPr>
        </p:nvSpPr>
        <p:spPr>
          <a:xfrm>
            <a:off x="481263" y="2015732"/>
            <a:ext cx="11117179" cy="3450613"/>
          </a:xfrm>
        </p:spPr>
        <p:txBody>
          <a:bodyPr/>
          <a:lstStyle/>
          <a:p>
            <a:r>
              <a:rPr lang="en-US" b="1" dirty="0"/>
              <a:t> Out of PPO network providers</a:t>
            </a:r>
            <a:endParaRPr lang="en-US" dirty="0"/>
          </a:p>
          <a:p>
            <a:pPr lvl="0"/>
            <a:r>
              <a:rPr lang="en-US" b="1" dirty="0"/>
              <a:t>Out of network providers (e.g., PT, chiropractor, acupuncture) may be reimbursed at a lower rate than now </a:t>
            </a:r>
            <a:r>
              <a:rPr lang="en-US" b="1" dirty="0">
                <a:sym typeface="Wingdings" pitchFamily="2" charset="2"/>
              </a:rPr>
              <a:t></a:t>
            </a:r>
            <a:r>
              <a:rPr lang="en-US" b="1" dirty="0"/>
              <a:t> 	</a:t>
            </a:r>
            <a:endParaRPr lang="en-US" dirty="0"/>
          </a:p>
          <a:p>
            <a:pPr lvl="1"/>
            <a:r>
              <a:rPr lang="en-US" b="1" dirty="0"/>
              <a:t>Higher co-pay for employee</a:t>
            </a:r>
            <a:endParaRPr lang="en-US" dirty="0"/>
          </a:p>
          <a:p>
            <a:pPr lvl="1"/>
            <a:r>
              <a:rPr lang="en-US" b="1" dirty="0"/>
              <a:t>Built-in protections for those currently using out of network OB/GYN or mental health care professional</a:t>
            </a:r>
            <a:endParaRPr lang="en-US" dirty="0"/>
          </a:p>
          <a:p>
            <a:pPr lvl="1"/>
            <a:r>
              <a:rPr lang="en-US" b="1" dirty="0"/>
              <a:t>Attempt by state to drive these providers into State Health Benefits Plan</a:t>
            </a:r>
            <a:endParaRPr lang="en-US" dirty="0"/>
          </a:p>
          <a:p>
            <a:endParaRPr lang="en-US" dirty="0"/>
          </a:p>
        </p:txBody>
      </p:sp>
    </p:spTree>
    <p:extLst>
      <p:ext uri="{BB962C8B-B14F-4D97-AF65-F5344CB8AC3E}">
        <p14:creationId xmlns:p14="http://schemas.microsoft.com/office/powerpoint/2010/main" val="3521076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B5997-E439-2547-8E9B-18B04542E5E7}"/>
              </a:ext>
            </a:extLst>
          </p:cNvPr>
          <p:cNvSpPr>
            <a:spLocks noGrp="1"/>
          </p:cNvSpPr>
          <p:nvPr>
            <p:ph type="title"/>
          </p:nvPr>
        </p:nvSpPr>
        <p:spPr/>
        <p:txBody>
          <a:bodyPr/>
          <a:lstStyle/>
          <a:p>
            <a:r>
              <a:rPr lang="en-US" dirty="0"/>
              <a:t>Health care (cont.)</a:t>
            </a:r>
          </a:p>
        </p:txBody>
      </p:sp>
      <p:sp>
        <p:nvSpPr>
          <p:cNvPr id="3" name="Content Placeholder 2">
            <a:extLst>
              <a:ext uri="{FF2B5EF4-FFF2-40B4-BE49-F238E27FC236}">
                <a16:creationId xmlns:a16="http://schemas.microsoft.com/office/drawing/2014/main" id="{410713F3-EB48-F240-8A11-63F8EF536524}"/>
              </a:ext>
            </a:extLst>
          </p:cNvPr>
          <p:cNvSpPr>
            <a:spLocks noGrp="1"/>
          </p:cNvSpPr>
          <p:nvPr>
            <p:ph idx="1"/>
          </p:nvPr>
        </p:nvSpPr>
        <p:spPr>
          <a:xfrm>
            <a:off x="481263" y="2015732"/>
            <a:ext cx="11177337" cy="3939900"/>
          </a:xfrm>
        </p:spPr>
        <p:txBody>
          <a:bodyPr>
            <a:normAutofit fontScale="92500" lnSpcReduction="20000"/>
          </a:bodyPr>
          <a:lstStyle/>
          <a:p>
            <a:r>
              <a:rPr lang="en-US" b="1" dirty="0"/>
              <a:t>HMO</a:t>
            </a:r>
            <a:endParaRPr lang="en-US" dirty="0"/>
          </a:p>
          <a:p>
            <a:pPr lvl="1"/>
            <a:r>
              <a:rPr lang="en-US" b="1" dirty="0"/>
              <a:t>Other options, e.g., HMOs &amp; tiered plans, stay the same</a:t>
            </a:r>
            <a:endParaRPr lang="en-US" dirty="0"/>
          </a:p>
          <a:p>
            <a:pPr lvl="1"/>
            <a:r>
              <a:rPr lang="en-US" b="1" dirty="0"/>
              <a:t>Stay in Chapter 78 </a:t>
            </a:r>
            <a:r>
              <a:rPr lang="en-US" b="1" dirty="0">
                <a:sym typeface="Wingdings" pitchFamily="2" charset="2"/>
              </a:rPr>
              <a:t></a:t>
            </a:r>
            <a:r>
              <a:rPr lang="en-US" b="1" dirty="0"/>
              <a:t> pay percentage of cost </a:t>
            </a:r>
            <a:endParaRPr lang="en-US" dirty="0"/>
          </a:p>
          <a:p>
            <a:r>
              <a:rPr lang="en-US" b="1" dirty="0"/>
              <a:t>Tiered network</a:t>
            </a:r>
            <a:endParaRPr lang="en-US" dirty="0"/>
          </a:p>
          <a:p>
            <a:pPr lvl="1"/>
            <a:r>
              <a:rPr lang="en-US" b="1" dirty="0"/>
              <a:t>Premium shares of 75% of NJ Direct 2019</a:t>
            </a:r>
            <a:endParaRPr lang="en-US" dirty="0"/>
          </a:p>
          <a:p>
            <a:pPr lvl="1"/>
            <a:r>
              <a:rPr lang="en-US" b="1" dirty="0"/>
              <a:t>If MDs are in Tier 1, pay 25% less than PPO</a:t>
            </a:r>
            <a:endParaRPr lang="en-US" dirty="0"/>
          </a:p>
          <a:p>
            <a:r>
              <a:rPr lang="en-US" b="1" dirty="0"/>
              <a:t>Direct Primary Care Medical Home program</a:t>
            </a:r>
            <a:endParaRPr lang="en-US" dirty="0"/>
          </a:p>
          <a:p>
            <a:pPr lvl="1"/>
            <a:r>
              <a:rPr lang="en-US" b="1" dirty="0"/>
              <a:t>You may continue in DPCMH program, with zero co-pay, and have access to full network at no additional cost</a:t>
            </a:r>
            <a:endParaRPr lang="en-US" dirty="0"/>
          </a:p>
          <a:p>
            <a:r>
              <a:rPr lang="en-US" b="1" dirty="0"/>
              <a:t>FYI: All assigned vendors (e.g., Horizon, Aetna) are controlled by State Health Benefits Commission</a:t>
            </a:r>
            <a:endParaRPr lang="en-US" dirty="0"/>
          </a:p>
          <a:p>
            <a:endParaRPr lang="en-US" dirty="0"/>
          </a:p>
        </p:txBody>
      </p:sp>
    </p:spTree>
    <p:extLst>
      <p:ext uri="{BB962C8B-B14F-4D97-AF65-F5344CB8AC3E}">
        <p14:creationId xmlns:p14="http://schemas.microsoft.com/office/powerpoint/2010/main" val="248457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61D79-2EA4-FB45-BB6B-0804CE4C0214}"/>
              </a:ext>
            </a:extLst>
          </p:cNvPr>
          <p:cNvSpPr>
            <a:spLocks noGrp="1"/>
          </p:cNvSpPr>
          <p:nvPr>
            <p:ph type="title"/>
          </p:nvPr>
        </p:nvSpPr>
        <p:spPr>
          <a:xfrm>
            <a:off x="1451579" y="804520"/>
            <a:ext cx="9603275" cy="781394"/>
          </a:xfrm>
        </p:spPr>
        <p:txBody>
          <a:bodyPr>
            <a:normAutofit fontScale="90000"/>
          </a:bodyPr>
          <a:lstStyle/>
          <a:p>
            <a:r>
              <a:rPr lang="en-US" dirty="0"/>
              <a:t>I. Language on increments</a:t>
            </a:r>
            <a:br>
              <a:rPr lang="en-US" dirty="0"/>
            </a:br>
            <a:endParaRPr lang="en-US" dirty="0"/>
          </a:p>
        </p:txBody>
      </p:sp>
      <p:sp>
        <p:nvSpPr>
          <p:cNvPr id="3" name="Content Placeholder 2">
            <a:extLst>
              <a:ext uri="{FF2B5EF4-FFF2-40B4-BE49-F238E27FC236}">
                <a16:creationId xmlns:a16="http://schemas.microsoft.com/office/drawing/2014/main" id="{9D3D7810-74F1-F64D-940A-049D078F4B3B}"/>
              </a:ext>
            </a:extLst>
          </p:cNvPr>
          <p:cNvSpPr>
            <a:spLocks noGrp="1"/>
          </p:cNvSpPr>
          <p:nvPr>
            <p:ph idx="1"/>
          </p:nvPr>
        </p:nvSpPr>
        <p:spPr/>
        <p:txBody>
          <a:bodyPr/>
          <a:lstStyle/>
          <a:p>
            <a:pPr lvl="0"/>
            <a:r>
              <a:rPr lang="en-US" dirty="0"/>
              <a:t>“increments shall be continued to be paid … after expiration of this agreement”</a:t>
            </a:r>
          </a:p>
          <a:p>
            <a:pPr lvl="1"/>
            <a:r>
              <a:rPr lang="en-US" dirty="0"/>
              <a:t>This keeps the state from holding our increments hostage if negotiations break down like they did back in 2014-2019 contract.  </a:t>
            </a:r>
          </a:p>
          <a:p>
            <a:pPr lvl="0"/>
            <a:r>
              <a:rPr lang="en-US" dirty="0"/>
              <a:t>Professors on x range (no increments) MAY receive increase in salary up to amount of mean increment available to bargaining unit members</a:t>
            </a:r>
          </a:p>
          <a:p>
            <a:endParaRPr lang="en-US" dirty="0"/>
          </a:p>
        </p:txBody>
      </p:sp>
    </p:spTree>
    <p:extLst>
      <p:ext uri="{BB962C8B-B14F-4D97-AF65-F5344CB8AC3E}">
        <p14:creationId xmlns:p14="http://schemas.microsoft.com/office/powerpoint/2010/main" val="976617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EAE10-99FA-EB44-8AEE-BDE581DF780C}"/>
              </a:ext>
            </a:extLst>
          </p:cNvPr>
          <p:cNvSpPr>
            <a:spLocks noGrp="1"/>
          </p:cNvSpPr>
          <p:nvPr>
            <p:ph type="title"/>
          </p:nvPr>
        </p:nvSpPr>
        <p:spPr>
          <a:xfrm>
            <a:off x="1451579" y="804520"/>
            <a:ext cx="9603275" cy="543018"/>
          </a:xfrm>
        </p:spPr>
        <p:txBody>
          <a:bodyPr/>
          <a:lstStyle/>
          <a:p>
            <a:r>
              <a:rPr lang="en-US" dirty="0"/>
              <a:t>ii. Salary</a:t>
            </a:r>
          </a:p>
        </p:txBody>
      </p:sp>
      <p:sp>
        <p:nvSpPr>
          <p:cNvPr id="3" name="Content Placeholder 2">
            <a:extLst>
              <a:ext uri="{FF2B5EF4-FFF2-40B4-BE49-F238E27FC236}">
                <a16:creationId xmlns:a16="http://schemas.microsoft.com/office/drawing/2014/main" id="{C2A45D5A-B0C8-664B-8309-86CD43254B05}"/>
              </a:ext>
            </a:extLst>
          </p:cNvPr>
          <p:cNvSpPr>
            <a:spLocks noGrp="1"/>
          </p:cNvSpPr>
          <p:nvPr>
            <p:ph idx="1"/>
          </p:nvPr>
        </p:nvSpPr>
        <p:spPr>
          <a:xfrm>
            <a:off x="1118938" y="1955574"/>
            <a:ext cx="10669843" cy="3807552"/>
          </a:xfrm>
        </p:spPr>
        <p:txBody>
          <a:bodyPr>
            <a:normAutofit lnSpcReduction="10000"/>
          </a:bodyPr>
          <a:lstStyle/>
          <a:p>
            <a:r>
              <a:rPr lang="en-US" dirty="0">
                <a:hlinkClick r:id="rId2"/>
              </a:rPr>
              <a:t>http://cnjscl.org/2015-19%20Full-time%20Salary%20Charts.html</a:t>
            </a:r>
            <a:r>
              <a:rPr lang="en-US" dirty="0"/>
              <a:t> Link to old salary chart. New ones will eventually be posted here)</a:t>
            </a:r>
          </a:p>
          <a:p>
            <a:pPr lvl="0"/>
            <a:r>
              <a:rPr lang="en-US" b="1" dirty="0"/>
              <a:t>2019: 2% COLA retroactive to</a:t>
            </a:r>
            <a:endParaRPr lang="en-US" dirty="0"/>
          </a:p>
          <a:p>
            <a:pPr lvl="1"/>
            <a:r>
              <a:rPr lang="en-US" b="1" dirty="0"/>
              <a:t>First full pay period October 2019 </a:t>
            </a:r>
            <a:endParaRPr lang="en-US" dirty="0"/>
          </a:p>
          <a:p>
            <a:pPr lvl="0"/>
            <a:r>
              <a:rPr lang="en-US" b="1" dirty="0"/>
              <a:t>2020: 2% COLA effective first full pay period of July or September 2020</a:t>
            </a:r>
            <a:endParaRPr lang="en-US" dirty="0"/>
          </a:p>
          <a:p>
            <a:pPr lvl="0"/>
            <a:r>
              <a:rPr lang="en-US" b="1" dirty="0"/>
              <a:t>2021: 2% COLA effective first full pay period of July or September 2021</a:t>
            </a:r>
            <a:endParaRPr lang="en-US" dirty="0"/>
          </a:p>
          <a:p>
            <a:pPr lvl="0"/>
            <a:r>
              <a:rPr lang="en-US" b="1" dirty="0"/>
              <a:t>2022: 2% COLA effective</a:t>
            </a:r>
            <a:endParaRPr lang="en-US" dirty="0"/>
          </a:p>
          <a:p>
            <a:pPr lvl="1"/>
            <a:r>
              <a:rPr lang="en-US" b="1" dirty="0"/>
              <a:t>First full pay period of April 2022 for 12-month employees</a:t>
            </a:r>
            <a:endParaRPr lang="en-US" dirty="0"/>
          </a:p>
          <a:p>
            <a:pPr lvl="1"/>
            <a:r>
              <a:rPr lang="en-US" b="1" dirty="0"/>
              <a:t>First full pay period of June 2022 for 10-month employees</a:t>
            </a:r>
            <a:endParaRPr lang="en-US" dirty="0"/>
          </a:p>
          <a:p>
            <a:endParaRPr lang="en-US" dirty="0"/>
          </a:p>
        </p:txBody>
      </p:sp>
    </p:spTree>
    <p:extLst>
      <p:ext uri="{BB962C8B-B14F-4D97-AF65-F5344CB8AC3E}">
        <p14:creationId xmlns:p14="http://schemas.microsoft.com/office/powerpoint/2010/main" val="102699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C77FA-6A6B-9C48-9ECA-32E875B0E868}"/>
              </a:ext>
            </a:extLst>
          </p:cNvPr>
          <p:cNvSpPr>
            <a:spLocks noGrp="1"/>
          </p:cNvSpPr>
          <p:nvPr>
            <p:ph type="title"/>
          </p:nvPr>
        </p:nvSpPr>
        <p:spPr/>
        <p:txBody>
          <a:bodyPr/>
          <a:lstStyle/>
          <a:p>
            <a:r>
              <a:rPr lang="en-US" dirty="0"/>
              <a:t>iii. Bonus For those stuck at step 12</a:t>
            </a:r>
          </a:p>
        </p:txBody>
      </p:sp>
      <p:sp>
        <p:nvSpPr>
          <p:cNvPr id="3" name="Content Placeholder 2">
            <a:extLst>
              <a:ext uri="{FF2B5EF4-FFF2-40B4-BE49-F238E27FC236}">
                <a16:creationId xmlns:a16="http://schemas.microsoft.com/office/drawing/2014/main" id="{11F70EDF-6004-204A-A3F1-83BC3DE306A1}"/>
              </a:ext>
            </a:extLst>
          </p:cNvPr>
          <p:cNvSpPr>
            <a:spLocks noGrp="1"/>
          </p:cNvSpPr>
          <p:nvPr>
            <p:ph idx="1"/>
          </p:nvPr>
        </p:nvSpPr>
        <p:spPr>
          <a:xfrm>
            <a:off x="541421" y="2015732"/>
            <a:ext cx="11032958" cy="3578952"/>
          </a:xfrm>
        </p:spPr>
        <p:txBody>
          <a:bodyPr>
            <a:normAutofit/>
          </a:bodyPr>
          <a:lstStyle/>
          <a:p>
            <a:pPr lvl="0"/>
            <a:r>
              <a:rPr lang="en-US" sz="2400" b="1" dirty="0"/>
              <a:t>Those on step 12 for 24 or more months before October 1, 2021 </a:t>
            </a:r>
          </a:p>
          <a:p>
            <a:pPr lvl="1"/>
            <a:r>
              <a:rPr lang="en-US" sz="2400" b="1" dirty="0"/>
              <a:t>Receive a one-time payment of $750</a:t>
            </a:r>
          </a:p>
          <a:p>
            <a:pPr lvl="0"/>
            <a:r>
              <a:rPr lang="en-US" sz="2400" b="1" dirty="0"/>
              <a:t>Those on step 12 for 36 or more months before October 1, 2021 </a:t>
            </a:r>
          </a:p>
          <a:p>
            <a:pPr lvl="1"/>
            <a:r>
              <a:rPr lang="en-US" sz="2400" b="1" dirty="0"/>
              <a:t>Receive an additional one-time payment of $250</a:t>
            </a:r>
          </a:p>
          <a:p>
            <a:pPr lvl="0"/>
            <a:r>
              <a:rPr lang="en-US" sz="2400" b="1" dirty="0"/>
              <a:t>Those on step 12 for 24 or more months before October 1, 2022</a:t>
            </a:r>
          </a:p>
          <a:p>
            <a:pPr lvl="1"/>
            <a:r>
              <a:rPr lang="en-US" sz="2400" b="1" dirty="0"/>
              <a:t>Receive a one-time payment of $750</a:t>
            </a:r>
          </a:p>
        </p:txBody>
      </p:sp>
    </p:spTree>
    <p:extLst>
      <p:ext uri="{BB962C8B-B14F-4D97-AF65-F5344CB8AC3E}">
        <p14:creationId xmlns:p14="http://schemas.microsoft.com/office/powerpoint/2010/main" val="4067123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4C75E2B-CACA-478C-B26B-182AF87A1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50FF2874-547C-4D14-9E18-28B19002FB8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36CF827D-A163-47F7-BD87-34EB4FA7D6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99D9A9-1DA8-433D-A9BC-FB48D93D42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5" name="Rectangle 2">
            <a:extLst>
              <a:ext uri="{FF2B5EF4-FFF2-40B4-BE49-F238E27FC236}">
                <a16:creationId xmlns:a16="http://schemas.microsoft.com/office/drawing/2014/main" id="{C8AD591D-7DDE-AA40-BCCF-EDEC54C4A312}"/>
              </a:ext>
            </a:extLst>
          </p:cNvPr>
          <p:cNvSpPr>
            <a:spLocks noChangeArrowheads="1"/>
          </p:cNvSpPr>
          <p:nvPr/>
        </p:nvSpPr>
        <p:spPr bwMode="auto">
          <a:xfrm>
            <a:off x="1451579" y="804519"/>
            <a:ext cx="9603275" cy="104923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t" anchorCtr="0" compatLnSpc="1">
            <a:prstTxWarp prst="textNoShape">
              <a:avLst/>
            </a:prstTxWarp>
            <a:normAutofit/>
          </a:bodyPr>
          <a:lstStyle/>
          <a:p>
            <a:pPr marL="0" marR="0" lvl="0" indent="0" fontAlgn="base">
              <a:lnSpc>
                <a:spcPct val="90000"/>
              </a:lnSpc>
              <a:spcBef>
                <a:spcPct val="0"/>
              </a:spcBef>
              <a:spcAft>
                <a:spcPts val="600"/>
              </a:spcAft>
              <a:buClrTx/>
              <a:buSzTx/>
              <a:tabLst/>
            </a:pPr>
            <a:r>
              <a:rPr kumimoji="0" lang="en-US" altLang="en-US" sz="3200" u="none" strike="noStrike" cap="all" normalizeH="0" baseline="0">
                <a:ln>
                  <a:noFill/>
                </a:ln>
                <a:latin typeface="+mj-lt"/>
                <a:ea typeface="+mj-ea"/>
                <a:cs typeface="+mj-cs"/>
              </a:rPr>
              <a:t>IV. Overload/Summer Rates </a:t>
            </a:r>
          </a:p>
        </p:txBody>
      </p:sp>
      <p:graphicFrame>
        <p:nvGraphicFramePr>
          <p:cNvPr id="4" name="Table 3">
            <a:extLst>
              <a:ext uri="{FF2B5EF4-FFF2-40B4-BE49-F238E27FC236}">
                <a16:creationId xmlns:a16="http://schemas.microsoft.com/office/drawing/2014/main" id="{05C9280F-50B3-D747-BB09-05CE80478BCE}"/>
              </a:ext>
            </a:extLst>
          </p:cNvPr>
          <p:cNvGraphicFramePr>
            <a:graphicFrameLocks noGrp="1"/>
          </p:cNvGraphicFramePr>
          <p:nvPr>
            <p:extLst>
              <p:ext uri="{D42A27DB-BD31-4B8C-83A1-F6EECF244321}">
                <p14:modId xmlns:p14="http://schemas.microsoft.com/office/powerpoint/2010/main" val="2023186846"/>
              </p:ext>
            </p:extLst>
          </p:nvPr>
        </p:nvGraphicFramePr>
        <p:xfrm>
          <a:off x="1451579" y="2318890"/>
          <a:ext cx="9603276" cy="3053186"/>
        </p:xfrm>
        <a:graphic>
          <a:graphicData uri="http://schemas.openxmlformats.org/drawingml/2006/table">
            <a:tbl>
              <a:tblPr firstRow="1" firstCol="1" bandRow="1">
                <a:tableStyleId>{5C22544A-7EE6-4342-B048-85BDC9FD1C3A}</a:tableStyleId>
              </a:tblPr>
              <a:tblGrid>
                <a:gridCol w="4026368">
                  <a:extLst>
                    <a:ext uri="{9D8B030D-6E8A-4147-A177-3AD203B41FA5}">
                      <a16:colId xmlns:a16="http://schemas.microsoft.com/office/drawing/2014/main" val="3506420379"/>
                    </a:ext>
                  </a:extLst>
                </a:gridCol>
                <a:gridCol w="1394227">
                  <a:extLst>
                    <a:ext uri="{9D8B030D-6E8A-4147-A177-3AD203B41FA5}">
                      <a16:colId xmlns:a16="http://schemas.microsoft.com/office/drawing/2014/main" val="3913375553"/>
                    </a:ext>
                  </a:extLst>
                </a:gridCol>
                <a:gridCol w="1394227">
                  <a:extLst>
                    <a:ext uri="{9D8B030D-6E8A-4147-A177-3AD203B41FA5}">
                      <a16:colId xmlns:a16="http://schemas.microsoft.com/office/drawing/2014/main" val="111519151"/>
                    </a:ext>
                  </a:extLst>
                </a:gridCol>
                <a:gridCol w="1394227">
                  <a:extLst>
                    <a:ext uri="{9D8B030D-6E8A-4147-A177-3AD203B41FA5}">
                      <a16:colId xmlns:a16="http://schemas.microsoft.com/office/drawing/2014/main" val="909986683"/>
                    </a:ext>
                  </a:extLst>
                </a:gridCol>
                <a:gridCol w="1394227">
                  <a:extLst>
                    <a:ext uri="{9D8B030D-6E8A-4147-A177-3AD203B41FA5}">
                      <a16:colId xmlns:a16="http://schemas.microsoft.com/office/drawing/2014/main" val="3875410045"/>
                    </a:ext>
                  </a:extLst>
                </a:gridCol>
              </a:tblGrid>
              <a:tr h="310287">
                <a:tc gridSpan="5">
                  <a:txBody>
                    <a:bodyPr/>
                    <a:lstStyle/>
                    <a:p>
                      <a:pPr marL="0" marR="0" algn="ctr">
                        <a:spcBef>
                          <a:spcPts val="0"/>
                        </a:spcBef>
                        <a:spcAft>
                          <a:spcPts val="0"/>
                        </a:spcAft>
                      </a:pPr>
                      <a:r>
                        <a:rPr lang="en-US" sz="1700">
                          <a:effectLst/>
                        </a:rPr>
                        <a:t>Summer Session</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96965" marR="969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56152996"/>
                  </a:ext>
                </a:extLst>
              </a:tr>
              <a:tr h="310287">
                <a:tc>
                  <a:txBody>
                    <a:bodyPr/>
                    <a:lstStyle/>
                    <a:p>
                      <a:pPr marL="0" marR="0">
                        <a:spcBef>
                          <a:spcPts val="0"/>
                        </a:spcBef>
                        <a:spcAft>
                          <a:spcPts val="0"/>
                        </a:spcAft>
                      </a:pPr>
                      <a:r>
                        <a:rPr lang="en-US" sz="1700">
                          <a:effectLst/>
                        </a:rPr>
                        <a:t>Title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tc>
                  <a:txBody>
                    <a:bodyPr/>
                    <a:lstStyle/>
                    <a:p>
                      <a:pPr marL="0" marR="0">
                        <a:spcBef>
                          <a:spcPts val="0"/>
                        </a:spcBef>
                        <a:spcAft>
                          <a:spcPts val="0"/>
                        </a:spcAft>
                      </a:pPr>
                      <a:r>
                        <a:rPr lang="en-US" sz="1700">
                          <a:effectLst/>
                        </a:rPr>
                        <a:t>July 1, 2019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tc>
                  <a:txBody>
                    <a:bodyPr/>
                    <a:lstStyle/>
                    <a:p>
                      <a:pPr marL="0" marR="0">
                        <a:spcBef>
                          <a:spcPts val="0"/>
                        </a:spcBef>
                        <a:spcAft>
                          <a:spcPts val="0"/>
                        </a:spcAft>
                      </a:pPr>
                      <a:r>
                        <a:rPr lang="en-US" sz="1700">
                          <a:effectLst/>
                        </a:rPr>
                        <a:t>July 1, 2020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tc>
                  <a:txBody>
                    <a:bodyPr/>
                    <a:lstStyle/>
                    <a:p>
                      <a:pPr marL="0" marR="0">
                        <a:spcBef>
                          <a:spcPts val="0"/>
                        </a:spcBef>
                        <a:spcAft>
                          <a:spcPts val="0"/>
                        </a:spcAft>
                      </a:pPr>
                      <a:r>
                        <a:rPr lang="en-US" sz="1700">
                          <a:effectLst/>
                        </a:rPr>
                        <a:t>July 1, 2021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tc>
                  <a:txBody>
                    <a:bodyPr/>
                    <a:lstStyle/>
                    <a:p>
                      <a:pPr marL="0" marR="0">
                        <a:spcBef>
                          <a:spcPts val="0"/>
                        </a:spcBef>
                        <a:spcAft>
                          <a:spcPts val="0"/>
                        </a:spcAft>
                      </a:pPr>
                      <a:r>
                        <a:rPr lang="en-US" sz="1700">
                          <a:effectLst/>
                        </a:rPr>
                        <a:t>July 1, 2022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extLst>
                  <a:ext uri="{0D108BD9-81ED-4DB2-BD59-A6C34878D82A}">
                    <a16:rowId xmlns:a16="http://schemas.microsoft.com/office/drawing/2014/main" val="3847396552"/>
                  </a:ext>
                </a:extLst>
              </a:tr>
              <a:tr h="1086005">
                <a:tc>
                  <a:txBody>
                    <a:bodyPr/>
                    <a:lstStyle/>
                    <a:p>
                      <a:pPr marL="0" marR="0">
                        <a:spcBef>
                          <a:spcPts val="0"/>
                        </a:spcBef>
                        <a:spcAft>
                          <a:spcPts val="0"/>
                        </a:spcAft>
                      </a:pPr>
                      <a:r>
                        <a:rPr lang="en-US" sz="1700">
                          <a:effectLst/>
                        </a:rPr>
                        <a:t>Professor, Associate Professor, Assistant Director in the Library (Professor in the Library) Librarian I (Associate Professor in the Library)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tc>
                  <a:txBody>
                    <a:bodyPr/>
                    <a:lstStyle/>
                    <a:p>
                      <a:pPr marL="0" marR="0">
                        <a:spcBef>
                          <a:spcPts val="0"/>
                        </a:spcBef>
                        <a:spcAft>
                          <a:spcPts val="0"/>
                        </a:spcAft>
                      </a:pPr>
                      <a:r>
                        <a:rPr lang="en-US" sz="1700">
                          <a:effectLst/>
                        </a:rPr>
                        <a:t>$1575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tc>
                  <a:txBody>
                    <a:bodyPr/>
                    <a:lstStyle/>
                    <a:p>
                      <a:pPr marL="0" marR="0">
                        <a:spcBef>
                          <a:spcPts val="0"/>
                        </a:spcBef>
                        <a:spcAft>
                          <a:spcPts val="0"/>
                        </a:spcAft>
                      </a:pPr>
                      <a:r>
                        <a:rPr lang="en-US" sz="1700">
                          <a:effectLst/>
                        </a:rPr>
                        <a:t>$1771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tc>
                  <a:txBody>
                    <a:bodyPr/>
                    <a:lstStyle/>
                    <a:p>
                      <a:pPr marL="0" marR="0">
                        <a:spcBef>
                          <a:spcPts val="0"/>
                        </a:spcBef>
                        <a:spcAft>
                          <a:spcPts val="0"/>
                        </a:spcAft>
                      </a:pPr>
                      <a:r>
                        <a:rPr lang="en-US" sz="1700">
                          <a:effectLst/>
                        </a:rPr>
                        <a:t>$1805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tc>
                  <a:txBody>
                    <a:bodyPr/>
                    <a:lstStyle/>
                    <a:p>
                      <a:pPr marL="0" marR="0">
                        <a:spcBef>
                          <a:spcPts val="0"/>
                        </a:spcBef>
                        <a:spcAft>
                          <a:spcPts val="0"/>
                        </a:spcAft>
                      </a:pPr>
                      <a:r>
                        <a:rPr lang="en-US" sz="1700">
                          <a:effectLst/>
                        </a:rPr>
                        <a:t>$1805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extLst>
                  <a:ext uri="{0D108BD9-81ED-4DB2-BD59-A6C34878D82A}">
                    <a16:rowId xmlns:a16="http://schemas.microsoft.com/office/drawing/2014/main" val="2488999654"/>
                  </a:ext>
                </a:extLst>
              </a:tr>
              <a:tr h="827432">
                <a:tc>
                  <a:txBody>
                    <a:bodyPr/>
                    <a:lstStyle/>
                    <a:p>
                      <a:pPr marL="0" marR="0">
                        <a:spcBef>
                          <a:spcPts val="0"/>
                        </a:spcBef>
                        <a:spcAft>
                          <a:spcPts val="0"/>
                        </a:spcAft>
                      </a:pPr>
                      <a:r>
                        <a:rPr lang="en-US" sz="1700">
                          <a:effectLst/>
                        </a:rPr>
                        <a:t>Assistant Professor, Instructor, Librarian II (Assistant Professor in the Library), Librarian III (Instructor in the Library)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tc>
                  <a:txBody>
                    <a:bodyPr/>
                    <a:lstStyle/>
                    <a:p>
                      <a:pPr marL="0" marR="0">
                        <a:spcBef>
                          <a:spcPts val="0"/>
                        </a:spcBef>
                        <a:spcAft>
                          <a:spcPts val="0"/>
                        </a:spcAft>
                      </a:pPr>
                      <a:r>
                        <a:rPr lang="en-US" sz="1700">
                          <a:effectLst/>
                        </a:rPr>
                        <a:t>$1525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tc>
                  <a:txBody>
                    <a:bodyPr/>
                    <a:lstStyle/>
                    <a:p>
                      <a:pPr marL="0" marR="0">
                        <a:spcBef>
                          <a:spcPts val="0"/>
                        </a:spcBef>
                        <a:spcAft>
                          <a:spcPts val="0"/>
                        </a:spcAft>
                      </a:pPr>
                      <a:r>
                        <a:rPr lang="en-US" sz="1700">
                          <a:effectLst/>
                        </a:rPr>
                        <a:t>$1721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tc>
                  <a:txBody>
                    <a:bodyPr/>
                    <a:lstStyle/>
                    <a:p>
                      <a:pPr marL="0" marR="0">
                        <a:spcBef>
                          <a:spcPts val="0"/>
                        </a:spcBef>
                        <a:spcAft>
                          <a:spcPts val="0"/>
                        </a:spcAft>
                      </a:pPr>
                      <a:r>
                        <a:rPr lang="en-US" sz="1700">
                          <a:effectLst/>
                        </a:rPr>
                        <a:t>$1755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tc>
                  <a:txBody>
                    <a:bodyPr/>
                    <a:lstStyle/>
                    <a:p>
                      <a:pPr marL="0" marR="0">
                        <a:spcBef>
                          <a:spcPts val="0"/>
                        </a:spcBef>
                        <a:spcAft>
                          <a:spcPts val="0"/>
                        </a:spcAft>
                      </a:pPr>
                      <a:r>
                        <a:rPr lang="en-US" sz="1700">
                          <a:effectLst/>
                        </a:rPr>
                        <a:t>$1755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extLst>
                  <a:ext uri="{0D108BD9-81ED-4DB2-BD59-A6C34878D82A}">
                    <a16:rowId xmlns:a16="http://schemas.microsoft.com/office/drawing/2014/main" val="2778729553"/>
                  </a:ext>
                </a:extLst>
              </a:tr>
              <a:tr h="310287">
                <a:tc>
                  <a:txBody>
                    <a:bodyPr/>
                    <a:lstStyle/>
                    <a:p>
                      <a:pPr marL="0" marR="0">
                        <a:spcBef>
                          <a:spcPts val="0"/>
                        </a:spcBef>
                        <a:spcAft>
                          <a:spcPts val="0"/>
                        </a:spcAft>
                      </a:pPr>
                      <a:r>
                        <a:rPr lang="en-US" sz="1700">
                          <a:effectLst/>
                        </a:rPr>
                        <a:t>Professional Staff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tc>
                  <a:txBody>
                    <a:bodyPr/>
                    <a:lstStyle/>
                    <a:p>
                      <a:pPr marL="0" marR="0">
                        <a:spcBef>
                          <a:spcPts val="0"/>
                        </a:spcBef>
                        <a:spcAft>
                          <a:spcPts val="0"/>
                        </a:spcAft>
                      </a:pPr>
                      <a:r>
                        <a:rPr lang="en-US" sz="1700">
                          <a:effectLst/>
                        </a:rPr>
                        <a:t>$1525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tc>
                  <a:txBody>
                    <a:bodyPr/>
                    <a:lstStyle/>
                    <a:p>
                      <a:pPr marL="0" marR="0">
                        <a:spcBef>
                          <a:spcPts val="0"/>
                        </a:spcBef>
                        <a:spcAft>
                          <a:spcPts val="0"/>
                        </a:spcAft>
                      </a:pPr>
                      <a:r>
                        <a:rPr lang="en-US" sz="1700">
                          <a:effectLst/>
                        </a:rPr>
                        <a:t>$1721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tc>
                  <a:txBody>
                    <a:bodyPr/>
                    <a:lstStyle/>
                    <a:p>
                      <a:pPr marL="0" marR="0">
                        <a:spcBef>
                          <a:spcPts val="0"/>
                        </a:spcBef>
                        <a:spcAft>
                          <a:spcPts val="0"/>
                        </a:spcAft>
                      </a:pPr>
                      <a:r>
                        <a:rPr lang="en-US" sz="1700">
                          <a:effectLst/>
                        </a:rPr>
                        <a:t>$1755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tc>
                  <a:txBody>
                    <a:bodyPr/>
                    <a:lstStyle/>
                    <a:p>
                      <a:pPr marL="0" marR="0">
                        <a:spcBef>
                          <a:spcPts val="0"/>
                        </a:spcBef>
                        <a:spcAft>
                          <a:spcPts val="0"/>
                        </a:spcAft>
                      </a:pPr>
                      <a:r>
                        <a:rPr lang="en-US" sz="1700">
                          <a:effectLst/>
                        </a:rPr>
                        <a:t>$1755 </a:t>
                      </a:r>
                      <a:endParaRPr lang="en-US" sz="17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96965" marR="96965" marT="0" marB="0"/>
                </a:tc>
                <a:extLst>
                  <a:ext uri="{0D108BD9-81ED-4DB2-BD59-A6C34878D82A}">
                    <a16:rowId xmlns:a16="http://schemas.microsoft.com/office/drawing/2014/main" val="3656832119"/>
                  </a:ext>
                </a:extLst>
              </a:tr>
            </a:tbl>
          </a:graphicData>
        </a:graphic>
      </p:graphicFrame>
    </p:spTree>
    <p:extLst>
      <p:ext uri="{BB962C8B-B14F-4D97-AF65-F5344CB8AC3E}">
        <p14:creationId xmlns:p14="http://schemas.microsoft.com/office/powerpoint/2010/main" val="3729289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92987-0AA1-E14A-8F65-AD191383312B}"/>
              </a:ext>
            </a:extLst>
          </p:cNvPr>
          <p:cNvSpPr>
            <a:spLocks noGrp="1"/>
          </p:cNvSpPr>
          <p:nvPr>
            <p:ph type="title"/>
          </p:nvPr>
        </p:nvSpPr>
        <p:spPr>
          <a:xfrm>
            <a:off x="1451579" y="397043"/>
            <a:ext cx="9603275" cy="1456712"/>
          </a:xfrm>
        </p:spPr>
        <p:txBody>
          <a:bodyPr>
            <a:normAutofit/>
          </a:bodyPr>
          <a:lstStyle/>
          <a:p>
            <a:r>
              <a:rPr lang="en-US" dirty="0"/>
              <a:t>V. Non tenure track professionals (master agreement, see local agreement for other details)</a:t>
            </a:r>
          </a:p>
        </p:txBody>
      </p:sp>
      <p:sp>
        <p:nvSpPr>
          <p:cNvPr id="3" name="Content Placeholder 2">
            <a:extLst>
              <a:ext uri="{FF2B5EF4-FFF2-40B4-BE49-F238E27FC236}">
                <a16:creationId xmlns:a16="http://schemas.microsoft.com/office/drawing/2014/main" id="{44BF45C3-432A-BA4D-B234-297CD5B06B54}"/>
              </a:ext>
            </a:extLst>
          </p:cNvPr>
          <p:cNvSpPr>
            <a:spLocks noGrp="1"/>
          </p:cNvSpPr>
          <p:nvPr>
            <p:ph idx="1"/>
          </p:nvPr>
        </p:nvSpPr>
        <p:spPr/>
        <p:txBody>
          <a:bodyPr>
            <a:normAutofit/>
          </a:bodyPr>
          <a:lstStyle/>
          <a:p>
            <a:r>
              <a:rPr lang="en-US" b="1" dirty="0"/>
              <a:t>Non-Tenure Track Professionals (NTTP) also called Specialists &amp; Lecturers</a:t>
            </a:r>
          </a:p>
          <a:p>
            <a:pPr lvl="0"/>
            <a:r>
              <a:rPr lang="en-US" b="1" dirty="0"/>
              <a:t>Officially listed as members of bargaining unit</a:t>
            </a:r>
          </a:p>
          <a:p>
            <a:pPr lvl="0"/>
            <a:r>
              <a:rPr lang="en-US" b="1" dirty="0"/>
              <a:t>Terms &amp; conditions of employment determined by local negotiations</a:t>
            </a:r>
          </a:p>
          <a:p>
            <a:pPr lvl="0"/>
            <a:r>
              <a:rPr lang="en-US" b="1" dirty="0"/>
              <a:t>Locally negotiated items for NTTPs are subject to binding arbitration</a:t>
            </a:r>
          </a:p>
          <a:p>
            <a:pPr lvl="0"/>
            <a:r>
              <a:rPr lang="en-US" b="1" dirty="0"/>
              <a:t>Percentage cap on NTTPs, compared to tenured &amp; tenure-track faculty = 35%</a:t>
            </a:r>
          </a:p>
          <a:p>
            <a:pPr lvl="0"/>
            <a:r>
              <a:rPr lang="en-US" b="1" dirty="0"/>
              <a:t>Existing individual contracts will get 2% COLA in 2020, 2021, 2022, but not retroactive to 2019</a:t>
            </a:r>
          </a:p>
          <a:p>
            <a:endParaRPr lang="en-US" dirty="0"/>
          </a:p>
        </p:txBody>
      </p:sp>
    </p:spTree>
    <p:extLst>
      <p:ext uri="{BB962C8B-B14F-4D97-AF65-F5344CB8AC3E}">
        <p14:creationId xmlns:p14="http://schemas.microsoft.com/office/powerpoint/2010/main" val="864065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00F94-E46C-984C-8905-F89933FA2397}"/>
              </a:ext>
            </a:extLst>
          </p:cNvPr>
          <p:cNvSpPr>
            <a:spLocks noGrp="1"/>
          </p:cNvSpPr>
          <p:nvPr>
            <p:ph type="title"/>
          </p:nvPr>
        </p:nvSpPr>
        <p:spPr>
          <a:xfrm>
            <a:off x="938464" y="335288"/>
            <a:ext cx="10104360" cy="783650"/>
          </a:xfrm>
        </p:spPr>
        <p:txBody>
          <a:bodyPr>
            <a:normAutofit/>
          </a:bodyPr>
          <a:lstStyle/>
          <a:p>
            <a:r>
              <a:rPr lang="en-US" sz="3600" dirty="0"/>
              <a:t>NTTP (cont.)</a:t>
            </a:r>
          </a:p>
        </p:txBody>
      </p:sp>
      <p:sp>
        <p:nvSpPr>
          <p:cNvPr id="3" name="Content Placeholder 2">
            <a:extLst>
              <a:ext uri="{FF2B5EF4-FFF2-40B4-BE49-F238E27FC236}">
                <a16:creationId xmlns:a16="http://schemas.microsoft.com/office/drawing/2014/main" id="{55E498C7-E378-2C4A-A745-944218DDF5CB}"/>
              </a:ext>
            </a:extLst>
          </p:cNvPr>
          <p:cNvSpPr>
            <a:spLocks noGrp="1"/>
          </p:cNvSpPr>
          <p:nvPr>
            <p:ph idx="1"/>
          </p:nvPr>
        </p:nvSpPr>
        <p:spPr>
          <a:xfrm>
            <a:off x="397042" y="2015732"/>
            <a:ext cx="11020925" cy="3927868"/>
          </a:xfrm>
        </p:spPr>
        <p:txBody>
          <a:bodyPr numCol="2">
            <a:normAutofit/>
          </a:bodyPr>
          <a:lstStyle/>
          <a:p>
            <a:pPr lvl="0"/>
            <a:r>
              <a:rPr lang="en-US" b="1" dirty="0"/>
              <a:t>Minimum salary: </a:t>
            </a:r>
            <a:endParaRPr lang="en-US" dirty="0"/>
          </a:p>
          <a:p>
            <a:pPr lvl="1"/>
            <a:r>
              <a:rPr lang="en-US" b="1" dirty="0"/>
              <a:t>10-month NTTPs: $50,000</a:t>
            </a:r>
            <a:endParaRPr lang="en-US" dirty="0"/>
          </a:p>
          <a:p>
            <a:pPr lvl="1"/>
            <a:r>
              <a:rPr lang="en-US" b="1" dirty="0"/>
              <a:t>12-month NTTPs: $ 57,000</a:t>
            </a:r>
          </a:p>
          <a:p>
            <a:pPr lvl="0"/>
            <a:r>
              <a:rPr lang="en-US" b="1" dirty="0"/>
              <a:t>No maximum salary</a:t>
            </a:r>
            <a:endParaRPr lang="en-US" dirty="0"/>
          </a:p>
          <a:p>
            <a:pPr lvl="0"/>
            <a:r>
              <a:rPr lang="en-US" b="1" dirty="0"/>
              <a:t>Following articles of contract apply to NTTPs</a:t>
            </a:r>
            <a:endParaRPr lang="en-US" dirty="0"/>
          </a:p>
          <a:p>
            <a:pPr lvl="1"/>
            <a:r>
              <a:rPr lang="en-US" b="1" dirty="0"/>
              <a:t>Academic freedom</a:t>
            </a:r>
            <a:endParaRPr lang="en-US" dirty="0"/>
          </a:p>
          <a:p>
            <a:pPr lvl="1"/>
            <a:r>
              <a:rPr lang="en-US" b="1" dirty="0"/>
              <a:t>Dues deduction</a:t>
            </a:r>
            <a:endParaRPr lang="en-US" dirty="0"/>
          </a:p>
          <a:p>
            <a:pPr lvl="1"/>
            <a:r>
              <a:rPr lang="en-US" b="1" dirty="0"/>
              <a:t>Health benefits</a:t>
            </a:r>
            <a:endParaRPr lang="en-US" dirty="0"/>
          </a:p>
          <a:p>
            <a:pPr lvl="1"/>
            <a:r>
              <a:rPr lang="en-US" b="1" dirty="0"/>
              <a:t>Travel reimbursement, when required for work</a:t>
            </a:r>
            <a:endParaRPr lang="en-US" dirty="0"/>
          </a:p>
          <a:p>
            <a:pPr lvl="1"/>
            <a:r>
              <a:rPr lang="en-US" b="1" dirty="0"/>
              <a:t>Sick leave</a:t>
            </a:r>
            <a:endParaRPr lang="en-US" dirty="0"/>
          </a:p>
          <a:p>
            <a:pPr lvl="1"/>
            <a:r>
              <a:rPr lang="en-US" b="1" dirty="0"/>
              <a:t>Holidays, except when required for teaching</a:t>
            </a:r>
            <a:endParaRPr lang="en-US" dirty="0"/>
          </a:p>
          <a:p>
            <a:pPr lvl="1"/>
            <a:r>
              <a:rPr lang="en-US" b="1" dirty="0"/>
              <a:t>Access to personnel files</a:t>
            </a:r>
            <a:endParaRPr lang="en-US" dirty="0"/>
          </a:p>
          <a:p>
            <a:pPr lvl="1"/>
            <a:r>
              <a:rPr lang="en-US" b="1" dirty="0"/>
              <a:t>Health benefits in retirement</a:t>
            </a:r>
            <a:endParaRPr lang="en-US" dirty="0"/>
          </a:p>
          <a:p>
            <a:pPr lvl="1"/>
            <a:r>
              <a:rPr lang="en-US" b="1" dirty="0"/>
              <a:t>Pensions</a:t>
            </a:r>
            <a:endParaRPr lang="en-US" dirty="0"/>
          </a:p>
          <a:p>
            <a:endParaRPr lang="en-US" dirty="0"/>
          </a:p>
        </p:txBody>
      </p:sp>
    </p:spTree>
    <p:extLst>
      <p:ext uri="{BB962C8B-B14F-4D97-AF65-F5344CB8AC3E}">
        <p14:creationId xmlns:p14="http://schemas.microsoft.com/office/powerpoint/2010/main" val="1146163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05864-7B68-5148-8CF4-2E6AFC556F4D}"/>
              </a:ext>
            </a:extLst>
          </p:cNvPr>
          <p:cNvSpPr>
            <a:spLocks noGrp="1"/>
          </p:cNvSpPr>
          <p:nvPr>
            <p:ph type="title"/>
          </p:nvPr>
        </p:nvSpPr>
        <p:spPr/>
        <p:txBody>
          <a:bodyPr/>
          <a:lstStyle/>
          <a:p>
            <a:r>
              <a:rPr lang="en-US" dirty="0"/>
              <a:t>VI. Tuition Waiver</a:t>
            </a:r>
          </a:p>
        </p:txBody>
      </p:sp>
      <p:sp>
        <p:nvSpPr>
          <p:cNvPr id="3" name="Content Placeholder 2">
            <a:extLst>
              <a:ext uri="{FF2B5EF4-FFF2-40B4-BE49-F238E27FC236}">
                <a16:creationId xmlns:a16="http://schemas.microsoft.com/office/drawing/2014/main" id="{001DEABD-19D4-3543-8460-E08250995D8D}"/>
              </a:ext>
            </a:extLst>
          </p:cNvPr>
          <p:cNvSpPr>
            <a:spLocks noGrp="1"/>
          </p:cNvSpPr>
          <p:nvPr>
            <p:ph idx="1"/>
          </p:nvPr>
        </p:nvSpPr>
        <p:spPr>
          <a:xfrm>
            <a:off x="661737" y="2015732"/>
            <a:ext cx="10756231" cy="3450613"/>
          </a:xfrm>
        </p:spPr>
        <p:txBody>
          <a:bodyPr>
            <a:normAutofit/>
          </a:bodyPr>
          <a:lstStyle/>
          <a:p>
            <a:r>
              <a:rPr lang="en-US" sz="2800" b="1" dirty="0"/>
              <a:t>Tuition Waiver for Dependents</a:t>
            </a:r>
          </a:p>
          <a:p>
            <a:pPr lvl="0"/>
            <a:r>
              <a:rPr lang="en-US" sz="2800" b="1" dirty="0"/>
              <a:t>Shorter waiting period for eligibility; after third year of employment. Present eligibility period is after fifth year</a:t>
            </a:r>
          </a:p>
          <a:p>
            <a:pPr lvl="0"/>
            <a:r>
              <a:rPr lang="en-US" sz="2800" b="1" dirty="0"/>
              <a:t>Minimum of 60% of tuition waived. Present minimum is 40%</a:t>
            </a:r>
          </a:p>
          <a:p>
            <a:pPr lvl="0"/>
            <a:r>
              <a:rPr lang="en-US" sz="2800" b="1" dirty="0"/>
              <a:t>Reimbursement rate increased from $150 to $175 per credit</a:t>
            </a:r>
          </a:p>
          <a:p>
            <a:endParaRPr lang="en-US" dirty="0"/>
          </a:p>
        </p:txBody>
      </p:sp>
    </p:spTree>
    <p:extLst>
      <p:ext uri="{BB962C8B-B14F-4D97-AF65-F5344CB8AC3E}">
        <p14:creationId xmlns:p14="http://schemas.microsoft.com/office/powerpoint/2010/main" val="3298671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BECE7-A1EC-1648-AAE2-C861A1101687}"/>
              </a:ext>
            </a:extLst>
          </p:cNvPr>
          <p:cNvSpPr>
            <a:spLocks noGrp="1"/>
          </p:cNvSpPr>
          <p:nvPr>
            <p:ph type="title"/>
          </p:nvPr>
        </p:nvSpPr>
        <p:spPr/>
        <p:txBody>
          <a:bodyPr/>
          <a:lstStyle/>
          <a:p>
            <a:r>
              <a:rPr lang="en-US" dirty="0"/>
              <a:t>VII. Discipline Rights</a:t>
            </a:r>
            <a:br>
              <a:rPr lang="en-US" dirty="0"/>
            </a:br>
            <a:endParaRPr lang="en-US" dirty="0"/>
          </a:p>
        </p:txBody>
      </p:sp>
      <p:sp>
        <p:nvSpPr>
          <p:cNvPr id="3" name="Content Placeholder 2">
            <a:extLst>
              <a:ext uri="{FF2B5EF4-FFF2-40B4-BE49-F238E27FC236}">
                <a16:creationId xmlns:a16="http://schemas.microsoft.com/office/drawing/2014/main" id="{F0FEEE3B-F9C3-734F-AB22-5525AA4512DD}"/>
              </a:ext>
            </a:extLst>
          </p:cNvPr>
          <p:cNvSpPr>
            <a:spLocks noGrp="1"/>
          </p:cNvSpPr>
          <p:nvPr>
            <p:ph idx="1"/>
          </p:nvPr>
        </p:nvSpPr>
        <p:spPr/>
        <p:txBody>
          <a:bodyPr/>
          <a:lstStyle/>
          <a:p>
            <a:pPr lvl="0"/>
            <a:r>
              <a:rPr lang="en-US" b="1" dirty="0"/>
              <a:t>Employees facing imposition of discipline have right to meet with dean or vice president, and have Union representative present at meeting</a:t>
            </a:r>
          </a:p>
          <a:p>
            <a:pPr lvl="0"/>
            <a:r>
              <a:rPr lang="en-US" b="1" dirty="0"/>
              <a:t>Written warnings and counseling memos will be automatically removed from Personnel File after five years, under certain conditions, but not if violence, harassment, discrimination, etc.</a:t>
            </a:r>
          </a:p>
          <a:p>
            <a:r>
              <a:rPr lang="en-US" b="1" dirty="0"/>
              <a:t>Protection from Arbitrary Removal from Classroom</a:t>
            </a:r>
          </a:p>
          <a:p>
            <a:pPr lvl="1"/>
            <a:r>
              <a:rPr lang="en-US" b="1" dirty="0"/>
              <a:t>Faculty facing involuntary removal from teaching duties must now be offered an opportunity to meet with the Dean or Vice President regarding the decision. </a:t>
            </a:r>
          </a:p>
          <a:p>
            <a:pPr lvl="0"/>
            <a:endParaRPr lang="en-US" dirty="0"/>
          </a:p>
          <a:p>
            <a:endParaRPr lang="en-US" dirty="0"/>
          </a:p>
        </p:txBody>
      </p:sp>
    </p:spTree>
    <p:extLst>
      <p:ext uri="{BB962C8B-B14F-4D97-AF65-F5344CB8AC3E}">
        <p14:creationId xmlns:p14="http://schemas.microsoft.com/office/powerpoint/2010/main" val="5355705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{5EC280F4-75BC-3249-9C61-CEDF4459ACCE}tf10001119</Template>
  <TotalTime>75</TotalTime>
  <Words>1093</Words>
  <Application>Microsoft Office PowerPoint</Application>
  <PresentationFormat>Widescreen</PresentationFormat>
  <Paragraphs>127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Gill Sans MT</vt:lpstr>
      <vt:lpstr>Gallery</vt:lpstr>
      <vt:lpstr>Full time/part time Master agreement: 2019-2023</vt:lpstr>
      <vt:lpstr>I. Language on increments </vt:lpstr>
      <vt:lpstr>ii. Salary</vt:lpstr>
      <vt:lpstr>iii. Bonus For those stuck at step 12</vt:lpstr>
      <vt:lpstr>PowerPoint Presentation</vt:lpstr>
      <vt:lpstr>V. Non tenure track professionals (master agreement, see local agreement for other details)</vt:lpstr>
      <vt:lpstr>NTTP (cont.)</vt:lpstr>
      <vt:lpstr>VI. Tuition Waiver</vt:lpstr>
      <vt:lpstr>VII. Discipline Rights </vt:lpstr>
      <vt:lpstr>VIII. Additional items </vt:lpstr>
      <vt:lpstr>iX. Expanded Union Rights </vt:lpstr>
      <vt:lpstr>X. Articles removed from Statewide Contract  sent to local negotiations </vt:lpstr>
      <vt:lpstr>xii. Health Care PPO: NJ Direct 2019 </vt:lpstr>
      <vt:lpstr>Health Care (cont.)</vt:lpstr>
      <vt:lpstr>Health Care (cont.)</vt:lpstr>
      <vt:lpstr>Health care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time/part time Master agreement: 2019-2023</dc:title>
  <dc:creator>Jackson, Rodger</dc:creator>
  <cp:lastModifiedBy>Burrows, Susan</cp:lastModifiedBy>
  <cp:revision>11</cp:revision>
  <dcterms:created xsi:type="dcterms:W3CDTF">2020-01-24T18:37:53Z</dcterms:created>
  <dcterms:modified xsi:type="dcterms:W3CDTF">2020-01-30T16:16:37Z</dcterms:modified>
</cp:coreProperties>
</file>