
<file path=[Content_Types].xml><?xml version="1.0" encoding="utf-8"?>
<Types xmlns="http://schemas.openxmlformats.org/package/2006/content-types">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Amatic SC"/>
      <p:regular r:id="rId33"/>
      <p:bold r:id="rId34"/>
    </p:embeddedFont>
    <p:embeddedFont>
      <p:font typeface="Source Code Pro"/>
      <p:regular r:id="rId35"/>
      <p:bold r:id="rId36"/>
      <p:italic r:id="rId37"/>
      <p:boldItalic r:id="rId38"/>
    </p:embeddedFont>
    <p:embeddedFont>
      <p:font typeface="Source Code Pro SemiBold"/>
      <p:regular r:id="rId39"/>
      <p:bold r:id="rId40"/>
      <p:italic r:id="rId41"/>
      <p:boldItalic r:id="rId42"/>
    </p:embeddedFont>
    <p:embeddedFont>
      <p:font typeface="Source Code Pro Medium"/>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CodeProSemiBold-bold.fntdata"/><Relationship Id="rId20" Type="http://schemas.openxmlformats.org/officeDocument/2006/relationships/slide" Target="slides/slide15.xml"/><Relationship Id="rId42" Type="http://schemas.openxmlformats.org/officeDocument/2006/relationships/font" Target="fonts/SourceCodeProSemiBold-boldItalic.fntdata"/><Relationship Id="rId41" Type="http://schemas.openxmlformats.org/officeDocument/2006/relationships/font" Target="fonts/SourceCodeProSemiBold-italic.fntdata"/><Relationship Id="rId22" Type="http://schemas.openxmlformats.org/officeDocument/2006/relationships/slide" Target="slides/slide17.xml"/><Relationship Id="rId44" Type="http://schemas.openxmlformats.org/officeDocument/2006/relationships/font" Target="fonts/SourceCodeProMedium-bold.fntdata"/><Relationship Id="rId21" Type="http://schemas.openxmlformats.org/officeDocument/2006/relationships/slide" Target="slides/slide16.xml"/><Relationship Id="rId43" Type="http://schemas.openxmlformats.org/officeDocument/2006/relationships/font" Target="fonts/SourceCodeProMedium-regular.fntdata"/><Relationship Id="rId24" Type="http://schemas.openxmlformats.org/officeDocument/2006/relationships/slide" Target="slides/slide19.xml"/><Relationship Id="rId46" Type="http://schemas.openxmlformats.org/officeDocument/2006/relationships/font" Target="fonts/SourceCodeProMedium-boldItalic.fntdata"/><Relationship Id="rId23" Type="http://schemas.openxmlformats.org/officeDocument/2006/relationships/slide" Target="slides/slide18.xml"/><Relationship Id="rId45" Type="http://schemas.openxmlformats.org/officeDocument/2006/relationships/font" Target="fonts/SourceCodeProMedium-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AmaticSC-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SourceCodePro-regular.fntdata"/><Relationship Id="rId12" Type="http://schemas.openxmlformats.org/officeDocument/2006/relationships/slide" Target="slides/slide7.xml"/><Relationship Id="rId34" Type="http://schemas.openxmlformats.org/officeDocument/2006/relationships/font" Target="fonts/AmaticSC-bold.fntdata"/><Relationship Id="rId15" Type="http://schemas.openxmlformats.org/officeDocument/2006/relationships/slide" Target="slides/slide10.xml"/><Relationship Id="rId37" Type="http://schemas.openxmlformats.org/officeDocument/2006/relationships/font" Target="fonts/SourceCodePro-italic.fntdata"/><Relationship Id="rId14" Type="http://schemas.openxmlformats.org/officeDocument/2006/relationships/slide" Target="slides/slide9.xml"/><Relationship Id="rId36" Type="http://schemas.openxmlformats.org/officeDocument/2006/relationships/font" Target="fonts/SourceCodePro-bold.fntdata"/><Relationship Id="rId17" Type="http://schemas.openxmlformats.org/officeDocument/2006/relationships/slide" Target="slides/slide12.xml"/><Relationship Id="rId39" Type="http://schemas.openxmlformats.org/officeDocument/2006/relationships/font" Target="fonts/SourceCodeProSemiBold-regular.fntdata"/><Relationship Id="rId16" Type="http://schemas.openxmlformats.org/officeDocument/2006/relationships/slide" Target="slides/slide11.xml"/><Relationship Id="rId38" Type="http://schemas.openxmlformats.org/officeDocument/2006/relationships/font" Target="fonts/SourceCodePr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g8b6dd106d1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8b6dd106d1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8b6dd106d1_0_1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b6dd106d1_0_1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8b6dd106d1_0_1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b6dd106d1_0_1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8b6dd106d1_0_1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b6dd106d1_0_1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8b6dd106d1_0_1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b6dd106d1_0_1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8b6dd106d1_0_1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b6dd106d1_0_1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8b6dd106d1_0_1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b6dd106d1_0_1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8b6dd106d1_0_1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b6dd106d1_0_1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8b6dd106d1_0_1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b6dd106d1_0_1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8b6dd106d1_0_1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b6dd106d1_0_1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8b6dd106d1_0_1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b6dd106d1_0_1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8b6dd106d1_0_7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b6dd106d1_0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8b6dd106d1_0_1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b6dd106d1_0_1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8b74a4bab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b74a4bab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8b6dd106d1_0_1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b6dd106d1_0_1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8b6dd106d1_0_1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b6dd106d1_0_1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8b6dd106d1_0_1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8b6dd106d1_0_1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8b6dd106d1_0_1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b6dd106d1_0_1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8b6dd106d1_0_1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b6dd106d1_0_1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8b6dd106d1_0_1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8b6dd106d1_0_1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8b6dd106d1_0_10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8b6dd106d1_0_10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8b6dd106d1_0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8b6dd106d1_0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8b6dd106d1_0_1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b6dd106d1_0_1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8b6dd106d1_0_1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8b6dd106d1_0_1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8b6dd106d1_0_1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8b6dd106d1_0_1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8b6dd106d1_0_1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8b6dd106d1_0_1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8b6dd106d1_0_1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b6dd106d1_0_1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myunemployment.nj.gov/labor/myunemployment/covidFAQ.shtml" TargetMode="External"/><Relationship Id="rId4" Type="http://schemas.openxmlformats.org/officeDocument/2006/relationships/hyperlink" Target="https://myunemployment.nj.go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mailto:AAAelections@taloncommunication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2020 Agreement to Protect AFT Jobs</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Furloughs &amp; COLA </a:t>
            </a:r>
            <a:r>
              <a:rPr lang="en"/>
              <a:t>Deferral</a:t>
            </a:r>
            <a:r>
              <a:rPr lang="en"/>
              <a:t> VS Layoffs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Furloughs &amp; unemployment (the cares act)</a:t>
            </a:r>
            <a:endParaRPr/>
          </a:p>
        </p:txBody>
      </p:sp>
      <p:sp>
        <p:nvSpPr>
          <p:cNvPr id="111" name="Google Shape;111;p22"/>
          <p:cNvSpPr txBox="1"/>
          <p:nvPr>
            <p:ph idx="1" type="body"/>
          </p:nvPr>
        </p:nvSpPr>
        <p:spPr>
          <a:xfrm>
            <a:off x="150175" y="1228675"/>
            <a:ext cx="8898000" cy="368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Structure of the deal is designed to take maximum advantage of the CARES Act which was passed in Spring 2020. The following is a description of the program: </a:t>
            </a:r>
            <a:endParaRPr/>
          </a:p>
          <a:p>
            <a:pPr indent="0" lvl="0" marL="457200" rtl="0" algn="l">
              <a:spcBef>
                <a:spcPts val="1600"/>
              </a:spcBef>
              <a:spcAft>
                <a:spcPts val="0"/>
              </a:spcAft>
              <a:buNone/>
            </a:pPr>
            <a:r>
              <a:rPr i="1" lang="en" sz="1500">
                <a:solidFill>
                  <a:srgbClr val="000000"/>
                </a:solidFill>
                <a:latin typeface="Source Code Pro Medium"/>
                <a:ea typeface="Source Code Pro Medium"/>
                <a:cs typeface="Source Code Pro Medium"/>
                <a:sym typeface="Source Code Pro Medium"/>
              </a:rPr>
              <a:t>The Coronavirus Aid, Relief and Economic Security Act (CARES Act) has expanded unemployment insurance benefits to combat historically high unemployment claims caused by the COVID-19 pandemic.</a:t>
            </a:r>
            <a:endParaRPr i="1" sz="1500">
              <a:solidFill>
                <a:srgbClr val="000000"/>
              </a:solidFill>
              <a:latin typeface="Source Code Pro Medium"/>
              <a:ea typeface="Source Code Pro Medium"/>
              <a:cs typeface="Source Code Pro Medium"/>
              <a:sym typeface="Source Code Pro Medium"/>
            </a:endParaRPr>
          </a:p>
          <a:p>
            <a:pPr indent="0" lvl="0" marL="457200" rtl="0" algn="l">
              <a:spcBef>
                <a:spcPts val="1600"/>
              </a:spcBef>
              <a:spcAft>
                <a:spcPts val="0"/>
              </a:spcAft>
              <a:buNone/>
            </a:pPr>
            <a:r>
              <a:rPr i="1" lang="en" sz="1500">
                <a:solidFill>
                  <a:srgbClr val="000000"/>
                </a:solidFill>
                <a:latin typeface="Source Code Pro Medium"/>
                <a:ea typeface="Source Code Pro Medium"/>
                <a:cs typeface="Source Code Pro Medium"/>
                <a:sym typeface="Source Code Pro Medium"/>
              </a:rPr>
              <a:t>While unemployment benefit programs are still administered by individual states, this federal infusion of an estimated $260 billion will strengthen each state’s program and expand the pool of eligible beneficiaries.</a:t>
            </a:r>
            <a:endParaRPr i="1" sz="1500">
              <a:solidFill>
                <a:srgbClr val="000000"/>
              </a:solidFill>
              <a:latin typeface="Source Code Pro Medium"/>
              <a:ea typeface="Source Code Pro Medium"/>
              <a:cs typeface="Source Code Pro Medium"/>
              <a:sym typeface="Source Code Pro Medium"/>
            </a:endParaRPr>
          </a:p>
          <a:p>
            <a:pPr indent="0" lvl="0" marL="457200" rtl="0" algn="l">
              <a:spcBef>
                <a:spcPts val="1600"/>
              </a:spcBef>
              <a:spcAft>
                <a:spcPts val="0"/>
              </a:spcAft>
              <a:buNone/>
            </a:pPr>
            <a:r>
              <a:t/>
            </a:r>
            <a:endParaRPr sz="1200">
              <a:solidFill>
                <a:srgbClr val="000000"/>
              </a:solidFill>
              <a:latin typeface="Source Code Pro Medium"/>
              <a:ea typeface="Source Code Pro Medium"/>
              <a:cs typeface="Source Code Pro Medium"/>
              <a:sym typeface="Source Code Pro Medium"/>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Furlough &amp; unemployment (CARes act cont.)</a:t>
            </a:r>
            <a:endParaRPr/>
          </a:p>
        </p:txBody>
      </p:sp>
      <p:sp>
        <p:nvSpPr>
          <p:cNvPr id="117" name="Google Shape;117;p23"/>
          <p:cNvSpPr txBox="1"/>
          <p:nvPr>
            <p:ph idx="1" type="body"/>
          </p:nvPr>
        </p:nvSpPr>
        <p:spPr>
          <a:xfrm>
            <a:off x="311700" y="1228675"/>
            <a:ext cx="8520600" cy="368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500">
                <a:solidFill>
                  <a:srgbClr val="202733"/>
                </a:solidFill>
                <a:highlight>
                  <a:srgbClr val="FFFFFF"/>
                </a:highlight>
                <a:latin typeface="Source Code Pro Medium"/>
                <a:ea typeface="Source Code Pro Medium"/>
                <a:cs typeface="Source Code Pro Medium"/>
                <a:sym typeface="Source Code Pro Medium"/>
              </a:rPr>
              <a:t>The CARES Act provides unemployed individuals with supplementary monetary unemployment relief. </a:t>
            </a:r>
            <a:endParaRPr i="1" sz="1500">
              <a:solidFill>
                <a:srgbClr val="202733"/>
              </a:solidFill>
              <a:highlight>
                <a:srgbClr val="FFFFFF"/>
              </a:highlight>
              <a:latin typeface="Source Code Pro Medium"/>
              <a:ea typeface="Source Code Pro Medium"/>
              <a:cs typeface="Source Code Pro Medium"/>
              <a:sym typeface="Source Code Pro Medium"/>
            </a:endParaRPr>
          </a:p>
          <a:p>
            <a:pPr indent="0" lvl="0" marL="0" rtl="0" algn="l">
              <a:spcBef>
                <a:spcPts val="2300"/>
              </a:spcBef>
              <a:spcAft>
                <a:spcPts val="0"/>
              </a:spcAft>
              <a:buNone/>
            </a:pPr>
            <a:r>
              <a:rPr i="1" lang="en" sz="1500">
                <a:solidFill>
                  <a:srgbClr val="202733"/>
                </a:solidFill>
                <a:highlight>
                  <a:srgbClr val="FFFFFF"/>
                </a:highlight>
                <a:latin typeface="Source Code Pro Medium"/>
                <a:ea typeface="Source Code Pro Medium"/>
                <a:cs typeface="Source Code Pro Medium"/>
                <a:sym typeface="Source Code Pro Medium"/>
              </a:rPr>
              <a:t>All unemployed workers will receive an additional $600 per week for up to four months of unemployment related to the COVID-19 pandemic.</a:t>
            </a:r>
            <a:endParaRPr i="1" sz="1500">
              <a:solidFill>
                <a:srgbClr val="202733"/>
              </a:solidFill>
              <a:highlight>
                <a:srgbClr val="FFFFFF"/>
              </a:highlight>
              <a:latin typeface="Source Code Pro Medium"/>
              <a:ea typeface="Source Code Pro Medium"/>
              <a:cs typeface="Source Code Pro Medium"/>
              <a:sym typeface="Source Code Pro Medium"/>
            </a:endParaRPr>
          </a:p>
          <a:p>
            <a:pPr indent="0" lvl="0" marL="0" rtl="0" algn="l">
              <a:spcBef>
                <a:spcPts val="2300"/>
              </a:spcBef>
              <a:spcAft>
                <a:spcPts val="0"/>
              </a:spcAft>
              <a:buNone/>
            </a:pPr>
            <a:r>
              <a:rPr i="1" lang="en" sz="1500">
                <a:solidFill>
                  <a:srgbClr val="202733"/>
                </a:solidFill>
                <a:highlight>
                  <a:srgbClr val="FFFFFF"/>
                </a:highlight>
                <a:latin typeface="Source Code Pro Medium"/>
                <a:ea typeface="Source Code Pro Medium"/>
                <a:cs typeface="Source Code Pro Medium"/>
                <a:sym typeface="Source Code Pro Medium"/>
              </a:rPr>
              <a:t>This supplemental amount will be </a:t>
            </a:r>
            <a:r>
              <a:rPr i="1" lang="en" sz="1500" u="sng">
                <a:solidFill>
                  <a:srgbClr val="202733"/>
                </a:solidFill>
                <a:highlight>
                  <a:srgbClr val="FFFFFF"/>
                </a:highlight>
                <a:latin typeface="Source Code Pro Medium"/>
                <a:ea typeface="Source Code Pro Medium"/>
                <a:cs typeface="Source Code Pro Medium"/>
                <a:sym typeface="Source Code Pro Medium"/>
              </a:rPr>
              <a:t>in addition</a:t>
            </a:r>
            <a:r>
              <a:rPr i="1" lang="en" sz="1500">
                <a:solidFill>
                  <a:srgbClr val="202733"/>
                </a:solidFill>
                <a:highlight>
                  <a:srgbClr val="FFFFFF"/>
                </a:highlight>
                <a:latin typeface="Source Code Pro Medium"/>
                <a:ea typeface="Source Code Pro Medium"/>
                <a:cs typeface="Source Code Pro Medium"/>
                <a:sym typeface="Source Code Pro Medium"/>
              </a:rPr>
              <a:t> to the unemployment insurance benefits individuals are already entitled to receive. </a:t>
            </a:r>
            <a:endParaRPr i="1" sz="1500">
              <a:solidFill>
                <a:srgbClr val="202733"/>
              </a:solidFill>
              <a:highlight>
                <a:srgbClr val="FFFFFF"/>
              </a:highlight>
              <a:latin typeface="Source Code Pro Medium"/>
              <a:ea typeface="Source Code Pro Medium"/>
              <a:cs typeface="Source Code Pro Medium"/>
              <a:sym typeface="Source Code Pro Medium"/>
            </a:endParaRPr>
          </a:p>
          <a:p>
            <a:pPr indent="0" lvl="0" marL="0" rtl="0" algn="l">
              <a:spcBef>
                <a:spcPts val="2300"/>
              </a:spcBef>
              <a:spcAft>
                <a:spcPts val="0"/>
              </a:spcAft>
              <a:buNone/>
            </a:pPr>
            <a:r>
              <a:rPr i="1" lang="en" sz="1500">
                <a:solidFill>
                  <a:srgbClr val="202733"/>
                </a:solidFill>
                <a:highlight>
                  <a:srgbClr val="FFFFFF"/>
                </a:highlight>
                <a:latin typeface="Source Code Pro Medium"/>
                <a:ea typeface="Source Code Pro Medium"/>
                <a:cs typeface="Source Code Pro Medium"/>
                <a:sym typeface="Source Code Pro Medium"/>
              </a:rPr>
              <a:t>This federal Pandemic Unemployment Compensation (PUC) will not be charged to an employer’s unemployment insurance benefits account. This portion of the act expires July 31, 2020.</a:t>
            </a:r>
            <a:endParaRPr i="1" sz="1500">
              <a:solidFill>
                <a:srgbClr val="202733"/>
              </a:solidFill>
              <a:highlight>
                <a:srgbClr val="FFFFFF"/>
              </a:highlight>
              <a:latin typeface="Source Code Pro Medium"/>
              <a:ea typeface="Source Code Pro Medium"/>
              <a:cs typeface="Source Code Pro Medium"/>
              <a:sym typeface="Source Code Pro Medium"/>
            </a:endParaRPr>
          </a:p>
          <a:p>
            <a:pPr indent="0" lvl="0" marL="0" rtl="0" algn="l">
              <a:spcBef>
                <a:spcPts val="23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4"/>
          <p:cNvSpPr txBox="1"/>
          <p:nvPr>
            <p:ph type="title"/>
          </p:nvPr>
        </p:nvSpPr>
        <p:spPr>
          <a:xfrm>
            <a:off x="311700" y="863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Furloughs &amp; unemployment (cares act cont.)</a:t>
            </a:r>
            <a:endParaRPr/>
          </a:p>
        </p:txBody>
      </p:sp>
      <p:sp>
        <p:nvSpPr>
          <p:cNvPr id="123" name="Google Shape;123;p24"/>
          <p:cNvSpPr txBox="1"/>
          <p:nvPr>
            <p:ph idx="1" type="body"/>
          </p:nvPr>
        </p:nvSpPr>
        <p:spPr>
          <a:xfrm>
            <a:off x="150175" y="940942"/>
            <a:ext cx="8897700" cy="401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Because of the CARES Act, 12-month employees who take one or two 5-day blocs in July, will be eligible for for up to an additional $600 per week</a:t>
            </a:r>
            <a:endParaRPr/>
          </a:p>
          <a:p>
            <a:pPr indent="0" lvl="0" marL="0" rtl="0" algn="l">
              <a:spcBef>
                <a:spcPts val="1600"/>
              </a:spcBef>
              <a:spcAft>
                <a:spcPts val="0"/>
              </a:spcAft>
              <a:buNone/>
            </a:pPr>
            <a:r>
              <a:rPr lang="en"/>
              <a:t>These days will need to be scheduled to take place before July 25th.</a:t>
            </a:r>
            <a:endParaRPr/>
          </a:p>
          <a:p>
            <a:pPr indent="0" lvl="0" marL="457200" rtl="0" algn="l">
              <a:spcBef>
                <a:spcPts val="1600"/>
              </a:spcBef>
              <a:spcAft>
                <a:spcPts val="0"/>
              </a:spcAft>
              <a:buNone/>
            </a:pPr>
            <a:r>
              <a:rPr i="1" lang="en" sz="1350">
                <a:solidFill>
                  <a:srgbClr val="303030"/>
                </a:solidFill>
                <a:highlight>
                  <a:srgbClr val="FFFFFF"/>
                </a:highlight>
                <a:latin typeface="Source Code Pro Medium"/>
                <a:ea typeface="Source Code Pro Medium"/>
                <a:cs typeface="Source Code Pro Medium"/>
                <a:sym typeface="Source Code Pro Medium"/>
              </a:rPr>
              <a:t>The (Federal Pandemic Unemployment Compensation) $600 can be paid for weeks ending no later than the week ending prior to Friday, July 31, 2020,'' the U.S. Department of Labor said in a statement. "For all states except (New York), that is Saturday, July 25th. New York’s end date is Sunday, July 26th.</a:t>
            </a:r>
            <a:endParaRPr i="1">
              <a:latin typeface="Source Code Pro Medium"/>
              <a:ea typeface="Source Code Pro Medium"/>
              <a:cs typeface="Source Code Pro Medium"/>
              <a:sym typeface="Source Code Pro Medium"/>
            </a:endParaRPr>
          </a:p>
          <a:p>
            <a:pPr indent="0" lvl="0" marL="0" rtl="0" algn="l">
              <a:spcBef>
                <a:spcPts val="1600"/>
              </a:spcBef>
              <a:spcAft>
                <a:spcPts val="1600"/>
              </a:spcAft>
              <a:buNone/>
            </a:pPr>
            <a:r>
              <a:rPr lang="en"/>
              <a:t>Unfortunately, while 10-month employees can apply for unemployment, they can’t get the CARES money as they are not employed during July.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Furloughs &amp; unemployment (Cont.)</a:t>
            </a:r>
            <a:endParaRPr/>
          </a:p>
        </p:txBody>
      </p:sp>
      <p:sp>
        <p:nvSpPr>
          <p:cNvPr id="129" name="Google Shape;129;p25"/>
          <p:cNvSpPr txBox="1"/>
          <p:nvPr>
            <p:ph idx="1" type="body"/>
          </p:nvPr>
        </p:nvSpPr>
        <p:spPr>
          <a:xfrm>
            <a:off x="311700" y="1152475"/>
            <a:ext cx="8520600" cy="370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file for unemployment in the state you work, i.e., New Jersey, not where you live. So, </a:t>
            </a:r>
            <a:r>
              <a:rPr lang="en"/>
              <a:t>Pennsylvania</a:t>
            </a:r>
            <a:r>
              <a:rPr lang="en"/>
              <a:t> and </a:t>
            </a:r>
            <a:r>
              <a:rPr lang="en"/>
              <a:t>Delaware</a:t>
            </a:r>
            <a:r>
              <a:rPr lang="en"/>
              <a:t> residents will be filing here. </a:t>
            </a:r>
            <a:endParaRPr/>
          </a:p>
          <a:p>
            <a:pPr indent="0" lvl="0" marL="0" rtl="0" algn="l">
              <a:spcBef>
                <a:spcPts val="1600"/>
              </a:spcBef>
              <a:spcAft>
                <a:spcPts val="0"/>
              </a:spcAft>
              <a:buNone/>
            </a:pPr>
            <a:r>
              <a:rPr lang="en"/>
              <a:t>Here is a link to the New Jersey site frequently asked questions:</a:t>
            </a:r>
            <a:endParaRPr/>
          </a:p>
          <a:p>
            <a:pPr indent="0" lvl="0" marL="0" rtl="0" algn="l">
              <a:spcBef>
                <a:spcPts val="1600"/>
              </a:spcBef>
              <a:spcAft>
                <a:spcPts val="0"/>
              </a:spcAft>
              <a:buNone/>
            </a:pPr>
            <a:r>
              <a:rPr lang="en" sz="1100">
                <a:solidFill>
                  <a:srgbClr val="222222"/>
                </a:solidFill>
                <a:highlight>
                  <a:srgbClr val="FFFFFF"/>
                </a:highlight>
                <a:latin typeface="Arial"/>
                <a:ea typeface="Arial"/>
                <a:cs typeface="Arial"/>
                <a:sym typeface="Arial"/>
              </a:rPr>
              <a:t> </a:t>
            </a:r>
            <a:r>
              <a:rPr lang="en" u="sng">
                <a:solidFill>
                  <a:srgbClr val="1155CC"/>
                </a:solidFill>
                <a:highlight>
                  <a:srgbClr val="FFFFFF"/>
                </a:highlight>
                <a:latin typeface="Arial"/>
                <a:ea typeface="Arial"/>
                <a:cs typeface="Arial"/>
                <a:sym typeface="Arial"/>
                <a:hlinkClick r:id="rId3"/>
              </a:rPr>
              <a:t>https://myunemployment.nj.gov/labor/myunemployment/covidFAQ.shtml</a:t>
            </a:r>
            <a:endParaRPr sz="2500"/>
          </a:p>
          <a:p>
            <a:pPr indent="0" lvl="0" marL="0" rtl="0" algn="l">
              <a:spcBef>
                <a:spcPts val="1600"/>
              </a:spcBef>
              <a:spcAft>
                <a:spcPts val="0"/>
              </a:spcAft>
              <a:buNone/>
            </a:pPr>
            <a:r>
              <a:rPr lang="en" sz="1900"/>
              <a:t>Here is the link to apply for unemployment:</a:t>
            </a:r>
            <a:endParaRPr sz="1900"/>
          </a:p>
          <a:p>
            <a:pPr indent="0" lvl="0" marL="0" rtl="0" algn="l">
              <a:spcBef>
                <a:spcPts val="1600"/>
              </a:spcBef>
              <a:spcAft>
                <a:spcPts val="0"/>
              </a:spcAft>
              <a:buNone/>
            </a:pPr>
            <a:r>
              <a:rPr lang="en" u="sng">
                <a:solidFill>
                  <a:schemeClr val="hlink"/>
                </a:solidFill>
                <a:latin typeface="Arial"/>
                <a:ea typeface="Arial"/>
                <a:cs typeface="Arial"/>
                <a:sym typeface="Arial"/>
                <a:hlinkClick r:id="rId4"/>
              </a:rPr>
              <a:t>https://myunemployment.nj.gov/</a:t>
            </a:r>
            <a:endParaRPr/>
          </a:p>
          <a:p>
            <a:pPr indent="0" lvl="0" marL="0" rtl="0" algn="l">
              <a:spcBef>
                <a:spcPts val="1600"/>
              </a:spcBef>
              <a:spcAft>
                <a:spcPts val="0"/>
              </a:spcAft>
              <a:buNone/>
            </a:pPr>
            <a:r>
              <a:t/>
            </a:r>
            <a:endParaRPr sz="1900"/>
          </a:p>
          <a:p>
            <a:pPr indent="0" lvl="0" marL="0" rtl="0" algn="l">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Furloughs and unemployment (cont.)</a:t>
            </a:r>
            <a:endParaRPr/>
          </a:p>
        </p:txBody>
      </p:sp>
      <p:sp>
        <p:nvSpPr>
          <p:cNvPr id="135" name="Google Shape;135;p26"/>
          <p:cNvSpPr txBox="1"/>
          <p:nvPr>
            <p:ph idx="1" type="body"/>
          </p:nvPr>
        </p:nvSpPr>
        <p:spPr>
          <a:xfrm>
            <a:off x="311700" y="1228675"/>
            <a:ext cx="8520600" cy="374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this deal was negotiated with the New Jersey Office of Employee Relations, we do not anticipate any challenges from the state in terms of applying for unemployment</a:t>
            </a:r>
            <a:endParaRPr/>
          </a:p>
          <a:p>
            <a:pPr indent="0" lvl="0" marL="0" rtl="0" algn="l">
              <a:spcBef>
                <a:spcPts val="1600"/>
              </a:spcBef>
              <a:spcAft>
                <a:spcPts val="1600"/>
              </a:spcAft>
              <a:buNone/>
            </a:pPr>
            <a:r>
              <a:rPr lang="en"/>
              <a:t>Keep in mind that the furloughs are based on your “base salary” and so if you have other forms of income, e.g., coordinator of a program, director of an institute or if you hold a position outside the institution, e.g., consultant, small business owner, you will be asked about this income when you apply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7"/>
          <p:cNvSpPr txBox="1"/>
          <p:nvPr>
            <p:ph type="title"/>
          </p:nvPr>
        </p:nvSpPr>
        <p:spPr>
          <a:xfrm>
            <a:off x="311700" y="105125"/>
            <a:ext cx="8520600" cy="85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Furloughs &amp; Unemployment (cont.)</a:t>
            </a:r>
            <a:endParaRPr/>
          </a:p>
        </p:txBody>
      </p:sp>
      <p:sp>
        <p:nvSpPr>
          <p:cNvPr id="141" name="Google Shape;141;p27"/>
          <p:cNvSpPr txBox="1"/>
          <p:nvPr>
            <p:ph idx="1" type="body"/>
          </p:nvPr>
        </p:nvSpPr>
        <p:spPr>
          <a:xfrm>
            <a:off x="150175" y="844725"/>
            <a:ext cx="8804100" cy="418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From our understanding we did not run into problems the last time we did furloughs (2009) with regard to foreign workers,e.g., H1B, or foreign national e.g., FN employee. </a:t>
            </a:r>
            <a:endParaRPr sz="1600"/>
          </a:p>
          <a:p>
            <a:pPr indent="0" lvl="0" marL="0" rtl="0" algn="l">
              <a:spcBef>
                <a:spcPts val="1600"/>
              </a:spcBef>
              <a:spcAft>
                <a:spcPts val="0"/>
              </a:spcAft>
              <a:buNone/>
            </a:pPr>
            <a:r>
              <a:rPr lang="en" sz="1600"/>
              <a:t>That is, we did not hear of any members who were penalized by the government for having to take furloughs</a:t>
            </a:r>
            <a:endParaRPr sz="1600"/>
          </a:p>
          <a:p>
            <a:pPr indent="0" lvl="0" marL="0" rtl="0" algn="l">
              <a:spcBef>
                <a:spcPts val="1600"/>
              </a:spcBef>
              <a:spcAft>
                <a:spcPts val="0"/>
              </a:spcAft>
              <a:buNone/>
            </a:pPr>
            <a:r>
              <a:rPr lang="en" sz="1600"/>
              <a:t>Moreover, we expressly included language in the MOA that said, but for the state imposing this on the employee they would have been working full time.</a:t>
            </a:r>
            <a:endParaRPr sz="1600"/>
          </a:p>
          <a:p>
            <a:pPr indent="0" lvl="0" marL="0" rtl="0" algn="l">
              <a:spcBef>
                <a:spcPts val="1600"/>
              </a:spcBef>
              <a:spcAft>
                <a:spcPts val="1600"/>
              </a:spcAft>
              <a:buNone/>
            </a:pPr>
            <a:r>
              <a:rPr lang="en" sz="1600"/>
              <a:t>We do not know whether there are any long term implications in terms of applying for citizenship. All we can recommend is that you consult with your attorney on the matter, especially given the diversity of Visa types</a:t>
            </a:r>
            <a:r>
              <a:rPr lang="en"/>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Furloughs &amp; salary &amp; Benefits</a:t>
            </a:r>
            <a:endParaRPr/>
          </a:p>
        </p:txBody>
      </p:sp>
      <p:sp>
        <p:nvSpPr>
          <p:cNvPr id="147" name="Google Shape;147;p28"/>
          <p:cNvSpPr txBox="1"/>
          <p:nvPr>
            <p:ph idx="1" type="body"/>
          </p:nvPr>
        </p:nvSpPr>
        <p:spPr>
          <a:xfrm>
            <a:off x="311700" y="1076275"/>
            <a:ext cx="8520600" cy="382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Furloughs are based on your “base salary”</a:t>
            </a:r>
            <a:endParaRPr/>
          </a:p>
          <a:p>
            <a:pPr indent="-342900" lvl="0" marL="914400" rtl="0" algn="l">
              <a:spcBef>
                <a:spcPts val="1600"/>
              </a:spcBef>
              <a:spcAft>
                <a:spcPts val="0"/>
              </a:spcAft>
              <a:buSzPts val="1800"/>
              <a:buChar char="-"/>
            </a:pPr>
            <a:r>
              <a:rPr lang="en"/>
              <a:t>Additional work you might be paid for, e.g., coordinator, director of an institute is distinct and not impacted.</a:t>
            </a:r>
            <a:endParaRPr/>
          </a:p>
          <a:p>
            <a:pPr indent="0" lvl="0" marL="0" rtl="0" algn="l">
              <a:spcBef>
                <a:spcPts val="1600"/>
              </a:spcBef>
              <a:spcAft>
                <a:spcPts val="0"/>
              </a:spcAft>
              <a:buNone/>
            </a:pPr>
            <a:r>
              <a:rPr lang="en"/>
              <a:t>Furloughs do not affect either our benefit contributions or our health care</a:t>
            </a:r>
            <a:endParaRPr/>
          </a:p>
          <a:p>
            <a:pPr indent="0" lvl="0" marL="0" rtl="0" algn="l">
              <a:spcBef>
                <a:spcPts val="1600"/>
              </a:spcBef>
              <a:spcAft>
                <a:spcPts val="0"/>
              </a:spcAft>
              <a:buNone/>
            </a:pPr>
            <a:r>
              <a:rPr lang="en"/>
              <a:t>Both the institution and the member continues to contribute to their pension plan</a:t>
            </a:r>
            <a:endParaRPr/>
          </a:p>
          <a:p>
            <a:pPr indent="0" lvl="0" marL="0" rtl="0" algn="l">
              <a:spcBef>
                <a:spcPts val="1600"/>
              </a:spcBef>
              <a:spcAft>
                <a:spcPts val="1600"/>
              </a:spcAft>
              <a:buNone/>
            </a:pPr>
            <a:r>
              <a:rPr lang="en"/>
              <a:t>Both the institution and the member continues to contribute to their health care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Furloughs &amp; salary &amp; benefits</a:t>
            </a:r>
            <a:endParaRPr/>
          </a:p>
        </p:txBody>
      </p:sp>
      <p:sp>
        <p:nvSpPr>
          <p:cNvPr id="153" name="Google Shape;153;p29"/>
          <p:cNvSpPr txBox="1"/>
          <p:nvPr>
            <p:ph idx="1" type="body"/>
          </p:nvPr>
        </p:nvSpPr>
        <p:spPr>
          <a:xfrm>
            <a:off x="311700" y="1228675"/>
            <a:ext cx="8520600" cy="367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12 month employees need to make sure that they take their vacation days.</a:t>
            </a:r>
            <a:endParaRPr/>
          </a:p>
          <a:p>
            <a:pPr indent="0" lvl="0" marL="0" rtl="0" algn="l">
              <a:spcBef>
                <a:spcPts val="1600"/>
              </a:spcBef>
              <a:spcAft>
                <a:spcPts val="0"/>
              </a:spcAft>
              <a:buNone/>
            </a:pPr>
            <a:r>
              <a:rPr lang="en"/>
              <a:t>We fought to put in a “roll over” clause but the state refused.</a:t>
            </a:r>
            <a:endParaRPr/>
          </a:p>
          <a:p>
            <a:pPr indent="0" lvl="0" marL="0" rtl="0" algn="l">
              <a:spcBef>
                <a:spcPts val="1600"/>
              </a:spcBef>
              <a:spcAft>
                <a:spcPts val="0"/>
              </a:spcAft>
              <a:buNone/>
            </a:pPr>
            <a:r>
              <a:rPr lang="en"/>
              <a:t>This means 12 month employees need to keep close track on their vacation days and if supervisors do </a:t>
            </a:r>
            <a:r>
              <a:rPr i="1" lang="en"/>
              <a:t>not</a:t>
            </a:r>
            <a:r>
              <a:rPr lang="en"/>
              <a:t> work with them to take them before Dec 31, you should contact the Union.</a:t>
            </a:r>
            <a:endParaRPr/>
          </a:p>
          <a:p>
            <a:pPr indent="0" lvl="0" marL="0" rtl="0" algn="l">
              <a:spcBef>
                <a:spcPts val="1600"/>
              </a:spcBef>
              <a:spcAft>
                <a:spcPts val="1600"/>
              </a:spcAft>
              <a:buNone/>
            </a:pPr>
            <a:r>
              <a:rPr lang="en"/>
              <a:t>The deal does not permit management to rob you of your vacation days, nor your comp time.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3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COLA </a:t>
            </a:r>
            <a:r>
              <a:rPr lang="en"/>
              <a:t>Deferral (more like Delay)</a:t>
            </a:r>
            <a:endParaRPr/>
          </a:p>
        </p:txBody>
      </p:sp>
      <p:sp>
        <p:nvSpPr>
          <p:cNvPr id="159" name="Google Shape;159;p30"/>
          <p:cNvSpPr txBox="1"/>
          <p:nvPr>
            <p:ph idx="1" type="body"/>
          </p:nvPr>
        </p:nvSpPr>
        <p:spPr>
          <a:xfrm>
            <a:off x="311700" y="1152475"/>
            <a:ext cx="8520600" cy="380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part of our hard-fought contract settlement signed off last Jan, we were scheduled to receive a 2% cost of living adjustment this July (12 month) or </a:t>
            </a:r>
            <a:r>
              <a:rPr lang="en"/>
              <a:t>September (10 month).</a:t>
            </a:r>
            <a:endParaRPr/>
          </a:p>
          <a:p>
            <a:pPr indent="0" lvl="0" marL="0" rtl="0" algn="l">
              <a:spcBef>
                <a:spcPts val="1600"/>
              </a:spcBef>
              <a:spcAft>
                <a:spcPts val="0"/>
              </a:spcAft>
              <a:buNone/>
            </a:pPr>
            <a:r>
              <a:rPr lang="en"/>
              <a:t>Instead that pay increase will be deferred until the first pay periods after July and September 2022. </a:t>
            </a:r>
            <a:endParaRPr/>
          </a:p>
          <a:p>
            <a:pPr indent="0" lvl="0" marL="0" rtl="0" algn="l">
              <a:spcBef>
                <a:spcPts val="1600"/>
              </a:spcBef>
              <a:spcAft>
                <a:spcPts val="0"/>
              </a:spcAft>
              <a:buNone/>
            </a:pPr>
            <a:r>
              <a:rPr lang="en"/>
              <a:t>This does not affect our COLA increase next summer scheduled for next year in July &amp; September 2021. </a:t>
            </a:r>
            <a:endParaRPr/>
          </a:p>
          <a:p>
            <a:pPr indent="0" lvl="0" marL="0" rtl="0" algn="l">
              <a:spcBef>
                <a:spcPts val="1600"/>
              </a:spcBef>
              <a:spcAft>
                <a:spcPts val="0"/>
              </a:spcAft>
              <a:buNone/>
            </a:pPr>
            <a:r>
              <a:rPr lang="en"/>
              <a:t>We still </a:t>
            </a:r>
            <a:r>
              <a:rPr lang="en"/>
              <a:t>receive</a:t>
            </a:r>
            <a:r>
              <a:rPr lang="en"/>
              <a:t> all four COLA increases we won in the last contract but the schedule of when they are rolled out has changed. </a:t>
            </a:r>
            <a:endParaRPr/>
          </a:p>
          <a:p>
            <a:pPr indent="0" lvl="0" marL="0" rtl="0" algn="l">
              <a:spcBef>
                <a:spcPts val="1600"/>
              </a:spcBef>
              <a:spcAft>
                <a:spcPts val="0"/>
              </a:spcAft>
              <a:buNone/>
            </a:pPr>
            <a:r>
              <a:rPr i="1" lang="en" sz="1350">
                <a:solidFill>
                  <a:srgbClr val="000000"/>
                </a:solidFill>
                <a:latin typeface="Source Code Pro Medium"/>
                <a:ea typeface="Source Code Pro Medium"/>
                <a:cs typeface="Source Code Pro Medium"/>
                <a:sym typeface="Source Code Pro Medium"/>
              </a:rPr>
              <a:t> </a:t>
            </a:r>
            <a:endParaRPr i="1" sz="1350">
              <a:solidFill>
                <a:srgbClr val="000000"/>
              </a:solidFill>
              <a:latin typeface="Source Code Pro Medium"/>
              <a:ea typeface="Source Code Pro Medium"/>
              <a:cs typeface="Source Code Pro Medium"/>
              <a:sym typeface="Source Code Pro Medium"/>
            </a:endParaRPr>
          </a:p>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3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Cola deferral (cont.)</a:t>
            </a:r>
            <a:endParaRPr/>
          </a:p>
        </p:txBody>
      </p:sp>
      <p:sp>
        <p:nvSpPr>
          <p:cNvPr id="165" name="Google Shape;165;p31"/>
          <p:cNvSpPr txBox="1"/>
          <p:nvPr>
            <p:ph idx="1" type="body"/>
          </p:nvPr>
        </p:nvSpPr>
        <p:spPr>
          <a:xfrm>
            <a:off x="311700" y="1228675"/>
            <a:ext cx="8642400" cy="359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COLA deferral does not affect</a:t>
            </a:r>
            <a:endParaRPr/>
          </a:p>
          <a:p>
            <a:pPr indent="-342900" lvl="0" marL="914400" rtl="0" algn="l">
              <a:spcBef>
                <a:spcPts val="1600"/>
              </a:spcBef>
              <a:spcAft>
                <a:spcPts val="0"/>
              </a:spcAft>
              <a:buSzPts val="1800"/>
              <a:buChar char="-"/>
            </a:pPr>
            <a:r>
              <a:rPr lang="en"/>
              <a:t>Increments</a:t>
            </a:r>
            <a:endParaRPr/>
          </a:p>
          <a:p>
            <a:pPr indent="-342900" lvl="0" marL="914400" rtl="0" algn="l">
              <a:spcBef>
                <a:spcPts val="0"/>
              </a:spcBef>
              <a:spcAft>
                <a:spcPts val="0"/>
              </a:spcAft>
              <a:buSzPts val="1800"/>
              <a:buChar char="-"/>
            </a:pPr>
            <a:r>
              <a:rPr lang="en"/>
              <a:t>Promotions</a:t>
            </a:r>
            <a:endParaRPr/>
          </a:p>
          <a:p>
            <a:pPr indent="-342900" lvl="0" marL="914400" rtl="0" algn="l">
              <a:spcBef>
                <a:spcPts val="0"/>
              </a:spcBef>
              <a:spcAft>
                <a:spcPts val="0"/>
              </a:spcAft>
              <a:buSzPts val="1800"/>
              <a:buChar char="-"/>
            </a:pPr>
            <a:r>
              <a:rPr lang="en"/>
              <a:t>Reclassifications*</a:t>
            </a:r>
            <a:endParaRPr/>
          </a:p>
          <a:p>
            <a:pPr indent="0" lvl="0" marL="0" rtl="0" algn="l">
              <a:spcBef>
                <a:spcPts val="1600"/>
              </a:spcBef>
              <a:spcAft>
                <a:spcPts val="0"/>
              </a:spcAft>
              <a:buNone/>
            </a:pPr>
            <a:r>
              <a:rPr lang="en"/>
              <a:t>All will proceed as they normally would</a:t>
            </a:r>
            <a:endParaRPr/>
          </a:p>
          <a:p>
            <a:pPr indent="457200" lvl="0" marL="0" rtl="0" algn="l">
              <a:spcBef>
                <a:spcPts val="1600"/>
              </a:spcBef>
              <a:spcAft>
                <a:spcPts val="0"/>
              </a:spcAft>
              <a:buNone/>
            </a:pPr>
            <a:r>
              <a:t/>
            </a:r>
            <a:endParaRPr/>
          </a:p>
          <a:p>
            <a:pPr indent="0" lvl="0" marL="0" rtl="0" algn="l">
              <a:spcBef>
                <a:spcPts val="1600"/>
              </a:spcBef>
              <a:spcAft>
                <a:spcPts val="1600"/>
              </a:spcAft>
              <a:buNone/>
            </a:pPr>
            <a:r>
              <a:rPr lang="en"/>
              <a:t>*There is a temporary Covid exemption to allow for out-of-title work in place that may temporarily impact this process.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Basics of the deal</a:t>
            </a:r>
            <a:endParaRPr/>
          </a:p>
        </p:txBody>
      </p:sp>
      <p:sp>
        <p:nvSpPr>
          <p:cNvPr id="63" name="Google Shape;63;p14"/>
          <p:cNvSpPr txBox="1"/>
          <p:nvPr>
            <p:ph idx="1" type="body"/>
          </p:nvPr>
        </p:nvSpPr>
        <p:spPr>
          <a:xfrm>
            <a:off x="311700" y="1228675"/>
            <a:ext cx="8832300" cy="368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members of our Bargaining Unit will take 12 furlough days</a:t>
            </a:r>
            <a:endParaRPr/>
          </a:p>
          <a:p>
            <a:pPr indent="0" lvl="0" marL="0" rtl="0" algn="l">
              <a:spcBef>
                <a:spcPts val="1600"/>
              </a:spcBef>
              <a:spcAft>
                <a:spcPts val="0"/>
              </a:spcAft>
              <a:buNone/>
            </a:pPr>
            <a:r>
              <a:rPr lang="en"/>
              <a:t>All members of our Bargaining Unit will have their 2020 Cost of Living Adjustment (COLA) deferred for two years</a:t>
            </a:r>
            <a:endParaRPr/>
          </a:p>
          <a:p>
            <a:pPr indent="0" lvl="0" marL="0" rtl="0" algn="l">
              <a:spcBef>
                <a:spcPts val="1600"/>
              </a:spcBef>
              <a:spcAft>
                <a:spcPts val="0"/>
              </a:spcAft>
              <a:buNone/>
            </a:pPr>
            <a:r>
              <a:rPr lang="en"/>
              <a:t>All Colleges &amp; Universities guarantee that no layoffs can be effective before </a:t>
            </a:r>
            <a:r>
              <a:rPr lang="en"/>
              <a:t>December 31</a:t>
            </a:r>
            <a:r>
              <a:rPr lang="en"/>
              <a:t>, 2021. </a:t>
            </a:r>
            <a:endParaRPr/>
          </a:p>
          <a:p>
            <a:pPr indent="0" lvl="0" marL="0" rtl="0" algn="l">
              <a:spcBef>
                <a:spcPts val="1600"/>
              </a:spcBef>
              <a:spcAft>
                <a:spcPts val="0"/>
              </a:spcAft>
              <a:buNone/>
            </a:pPr>
            <a:r>
              <a:rPr lang="en"/>
              <a:t>Applies statewide &amp; limited to full-time unit</a:t>
            </a:r>
            <a:endParaRPr/>
          </a:p>
          <a:p>
            <a:pPr indent="-323850" lvl="0" marL="914400" rtl="0" algn="l">
              <a:spcBef>
                <a:spcPts val="1600"/>
              </a:spcBef>
              <a:spcAft>
                <a:spcPts val="0"/>
              </a:spcAft>
              <a:buSzPts val="1500"/>
              <a:buChar char="-"/>
            </a:pPr>
            <a:r>
              <a:rPr lang="en" sz="1500"/>
              <a:t>Locals will not do side deals</a:t>
            </a:r>
            <a:endParaRPr sz="1500"/>
          </a:p>
          <a:p>
            <a:pPr indent="-323850" lvl="0" marL="914400" rtl="0" algn="l">
              <a:spcBef>
                <a:spcPts val="0"/>
              </a:spcBef>
              <a:spcAft>
                <a:spcPts val="0"/>
              </a:spcAft>
              <a:buSzPts val="1500"/>
              <a:buChar char="-"/>
            </a:pPr>
            <a:r>
              <a:rPr lang="en" sz="1500"/>
              <a:t>Does not apply to adjunct faculty</a:t>
            </a:r>
            <a:r>
              <a:rPr lang="en" sz="1700"/>
              <a:t> </a:t>
            </a:r>
            <a:endParaRPr sz="1700"/>
          </a:p>
          <a:p>
            <a:pPr indent="0" lvl="0" marL="0" rtl="0" algn="l">
              <a:spcBef>
                <a:spcPts val="1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3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did we get?</a:t>
            </a:r>
            <a:endParaRPr/>
          </a:p>
        </p:txBody>
      </p:sp>
      <p:sp>
        <p:nvSpPr>
          <p:cNvPr id="171" name="Google Shape;171;p32"/>
          <p:cNvSpPr txBox="1"/>
          <p:nvPr>
            <p:ph idx="1" type="body"/>
          </p:nvPr>
        </p:nvSpPr>
        <p:spPr>
          <a:xfrm>
            <a:off x="311700" y="1228675"/>
            <a:ext cx="8520600" cy="372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these sacrifices we received the following:</a:t>
            </a:r>
            <a:endParaRPr/>
          </a:p>
          <a:p>
            <a:pPr indent="0" lvl="0" marL="0" rtl="0" algn="l">
              <a:spcBef>
                <a:spcPts val="1600"/>
              </a:spcBef>
              <a:spcAft>
                <a:spcPts val="0"/>
              </a:spcAft>
              <a:buNone/>
            </a:pPr>
            <a:r>
              <a:rPr i="1" lang="en" sz="1900">
                <a:solidFill>
                  <a:srgbClr val="000000"/>
                </a:solidFill>
                <a:latin typeface="Source Code Pro SemiBold"/>
                <a:ea typeface="Source Code Pro SemiBold"/>
                <a:cs typeface="Source Code Pro SemiBold"/>
                <a:sym typeface="Source Code Pro SemiBold"/>
              </a:rPr>
              <a:t>in consideration for the agreements set forth above, the State agrees that no member of the bargaining unit shall be laid off (aka retrenched) through December 31, 2021</a:t>
            </a:r>
            <a:endParaRPr i="1" sz="1900">
              <a:solidFill>
                <a:srgbClr val="000000"/>
              </a:solidFill>
              <a:latin typeface="Source Code Pro SemiBold"/>
              <a:ea typeface="Source Code Pro SemiBold"/>
              <a:cs typeface="Source Code Pro SemiBold"/>
              <a:sym typeface="Source Code Pro SemiBold"/>
            </a:endParaRPr>
          </a:p>
          <a:p>
            <a:pPr indent="0" lvl="0" marL="0" rtl="0" algn="l">
              <a:spcBef>
                <a:spcPts val="1600"/>
              </a:spcBef>
              <a:spcAft>
                <a:spcPts val="0"/>
              </a:spcAft>
              <a:buNone/>
            </a:pPr>
            <a:r>
              <a:rPr lang="en" sz="1900"/>
              <a:t>This protection of our members for at least the next 18 months was our primary objective.</a:t>
            </a:r>
            <a:endParaRPr sz="1900"/>
          </a:p>
          <a:p>
            <a:pPr indent="0" lvl="0" marL="0" rtl="0" algn="l">
              <a:spcBef>
                <a:spcPts val="1600"/>
              </a:spcBef>
              <a:spcAft>
                <a:spcPts val="0"/>
              </a:spcAft>
              <a:buNone/>
            </a:pPr>
            <a:r>
              <a:rPr lang="en" sz="1900"/>
              <a:t>We were guided by one of the basic principles of the Union. We will share the sacrifice to save our most vulnerable. </a:t>
            </a:r>
            <a:endParaRPr sz="1900"/>
          </a:p>
          <a:p>
            <a:pPr indent="0" lvl="0" marL="0" rtl="0" algn="l">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3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did we get? (cont)</a:t>
            </a:r>
            <a:endParaRPr/>
          </a:p>
        </p:txBody>
      </p:sp>
      <p:sp>
        <p:nvSpPr>
          <p:cNvPr id="177" name="Google Shape;177;p33"/>
          <p:cNvSpPr txBox="1"/>
          <p:nvPr>
            <p:ph idx="1" type="body"/>
          </p:nvPr>
        </p:nvSpPr>
        <p:spPr>
          <a:xfrm>
            <a:off x="311700" y="1228675"/>
            <a:ext cx="8520600" cy="372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Anyone laid off in violation of the no layoff pledge will be paid back all furlough days served and will be paid the FY 2021 increase retroactive to its original payment date.</a:t>
            </a:r>
            <a:endParaRPr sz="1900"/>
          </a:p>
          <a:p>
            <a:pPr indent="0" lvl="0" marL="0" rtl="0" algn="l">
              <a:spcBef>
                <a:spcPts val="1600"/>
              </a:spcBef>
              <a:spcAft>
                <a:spcPts val="0"/>
              </a:spcAft>
              <a:buNone/>
            </a:pPr>
            <a:r>
              <a:t/>
            </a:r>
            <a:endParaRPr sz="1900"/>
          </a:p>
          <a:p>
            <a:pPr indent="0" lvl="0" marL="0" rtl="0" algn="l">
              <a:spcBef>
                <a:spcPts val="1600"/>
              </a:spcBef>
              <a:spcAft>
                <a:spcPts val="0"/>
              </a:spcAft>
              <a:buNone/>
            </a:pPr>
            <a:r>
              <a:rPr lang="en" sz="1900"/>
              <a:t>Anyone laid off between January 1, 2022 and July 1, 2022 will be paid the FY 2021 increase, retroactive to its original payment date. </a:t>
            </a:r>
            <a:endParaRPr sz="1900"/>
          </a:p>
          <a:p>
            <a:pPr indent="0" lvl="0" marL="0" rtl="0" algn="l">
              <a:spcBef>
                <a:spcPts val="1600"/>
              </a:spcBef>
              <a:spcAft>
                <a:spcPts val="0"/>
              </a:spcAft>
              <a:buNone/>
            </a:pPr>
            <a:r>
              <a:t/>
            </a:r>
            <a:endParaRPr sz="1900">
              <a:solidFill>
                <a:srgbClr val="000000"/>
              </a:solidFill>
            </a:endParaRPr>
          </a:p>
          <a:p>
            <a:pPr indent="0" lvl="0" marL="0" rtl="0" algn="l">
              <a:spcBef>
                <a:spcPts val="1600"/>
              </a:spcBef>
              <a:spcAft>
                <a:spcPts val="0"/>
              </a:spcAft>
              <a:buNone/>
            </a:pPr>
            <a:r>
              <a:t/>
            </a:r>
            <a:endParaRPr sz="1900">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4"/>
          <p:cNvSpPr txBox="1"/>
          <p:nvPr>
            <p:ph type="title"/>
          </p:nvPr>
        </p:nvSpPr>
        <p:spPr>
          <a:xfrm>
            <a:off x="311700" y="12390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Deal does not affect programs/schools</a:t>
            </a:r>
            <a:endParaRPr/>
          </a:p>
        </p:txBody>
      </p:sp>
      <p:sp>
        <p:nvSpPr>
          <p:cNvPr id="183" name="Google Shape;183;p34"/>
          <p:cNvSpPr txBox="1"/>
          <p:nvPr>
            <p:ph idx="1" type="body"/>
          </p:nvPr>
        </p:nvSpPr>
        <p:spPr>
          <a:xfrm>
            <a:off x="311700" y="1051225"/>
            <a:ext cx="8520600" cy="39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MOA contains language referring to the “permanent termination of programs” as an acceptable reason for issuing layoff notices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in here because at some other schools, the process of realigning and elimination of programs had already begun before the pandemic hit. Those institutions refused to have those plans derailed by this agreement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our numerous conversations with management we have heard of no plans to eliminate any schools or programs</a:t>
            </a:r>
            <a:endParaRPr/>
          </a:p>
          <a:p>
            <a:pPr indent="0" lvl="0" marL="0" rtl="0" algn="l">
              <a:spcBef>
                <a:spcPts val="0"/>
              </a:spcBef>
              <a:spcAft>
                <a:spcPts val="0"/>
              </a:spcAft>
              <a:buNone/>
            </a:pPr>
            <a:r>
              <a:rPr lang="en"/>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 reappointment is not a layoff</a:t>
            </a:r>
            <a:endParaRPr/>
          </a:p>
        </p:txBody>
      </p:sp>
      <p:sp>
        <p:nvSpPr>
          <p:cNvPr id="189" name="Google Shape;189;p3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will be closely watching whether management uses non-reappointment of professional staff as a stealth mechanism for cost savings.</a:t>
            </a:r>
            <a:endParaRPr/>
          </a:p>
          <a:p>
            <a:pPr indent="0" lvl="0" marL="0" rtl="0" algn="l">
              <a:spcBef>
                <a:spcPts val="1600"/>
              </a:spcBef>
              <a:spcAft>
                <a:spcPts val="0"/>
              </a:spcAft>
              <a:buNone/>
            </a:pPr>
            <a:r>
              <a:rPr lang="en"/>
              <a:t>There is never a guarantee of reappointment for professional staff so we were in a difficult position to alter that. </a:t>
            </a:r>
            <a:endParaRPr/>
          </a:p>
          <a:p>
            <a:pPr indent="0" lvl="0" marL="0" rtl="0" algn="l">
              <a:spcBef>
                <a:spcPts val="1600"/>
              </a:spcBef>
              <a:spcAft>
                <a:spcPts val="1600"/>
              </a:spcAft>
              <a:buNone/>
            </a:pPr>
            <a:r>
              <a:rPr lang="en"/>
              <a:t>The state almost always refuses in a short term agreement like this to make any changes to the Master Agreement.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about management?</a:t>
            </a:r>
            <a:endParaRPr/>
          </a:p>
        </p:txBody>
      </p:sp>
      <p:sp>
        <p:nvSpPr>
          <p:cNvPr id="195" name="Google Shape;195;p36"/>
          <p:cNvSpPr txBox="1"/>
          <p:nvPr>
            <p:ph idx="1" type="body"/>
          </p:nvPr>
        </p:nvSpPr>
        <p:spPr>
          <a:xfrm>
            <a:off x="112625" y="1228675"/>
            <a:ext cx="8879100" cy="370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earlier stages of the negotiations we tried to include language that mandated (in one form or another) similar sacrifices from management.</a:t>
            </a:r>
            <a:endParaRPr/>
          </a:p>
          <a:p>
            <a:pPr indent="0" lvl="0" marL="0" rtl="0" algn="l">
              <a:spcBef>
                <a:spcPts val="1600"/>
              </a:spcBef>
              <a:spcAft>
                <a:spcPts val="0"/>
              </a:spcAft>
              <a:buNone/>
            </a:pPr>
            <a:r>
              <a:rPr lang="en"/>
              <a:t>We were ultimately unsuccessful and hence we have no legal grounds to force them to take the equivalent of these furlough days or to delay any COLAs of their own they might have scheduled</a:t>
            </a:r>
            <a:endParaRPr/>
          </a:p>
          <a:p>
            <a:pPr indent="0" lvl="0" marL="0" rtl="0" algn="l">
              <a:spcBef>
                <a:spcPts val="1600"/>
              </a:spcBef>
              <a:spcAft>
                <a:spcPts val="1600"/>
              </a:spcAft>
              <a:buNone/>
            </a:pPr>
            <a:r>
              <a:rPr lang="en"/>
              <a:t>We do know that they have already furloughed some managers, that they have worked with senior management staff to move up their retirement dates and have not replaced certain vacancies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7"/>
          <p:cNvSpPr txBox="1"/>
          <p:nvPr>
            <p:ph type="title"/>
          </p:nvPr>
        </p:nvSpPr>
        <p:spPr>
          <a:xfrm>
            <a:off x="311700" y="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about management? (cont.)</a:t>
            </a:r>
            <a:endParaRPr/>
          </a:p>
        </p:txBody>
      </p:sp>
      <p:sp>
        <p:nvSpPr>
          <p:cNvPr id="201" name="Google Shape;201;p37"/>
          <p:cNvSpPr txBox="1"/>
          <p:nvPr>
            <p:ph idx="1" type="body"/>
          </p:nvPr>
        </p:nvSpPr>
        <p:spPr>
          <a:xfrm>
            <a:off x="150175" y="957375"/>
            <a:ext cx="8860200" cy="399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we ratify this agreement then the three largest unions on campus will all have taken basically the same deal:</a:t>
            </a:r>
            <a:endParaRPr/>
          </a:p>
          <a:p>
            <a:pPr indent="0" lvl="0" marL="0" rtl="0" algn="l">
              <a:spcBef>
                <a:spcPts val="1600"/>
              </a:spcBef>
              <a:spcAft>
                <a:spcPts val="0"/>
              </a:spcAft>
              <a:buNone/>
            </a:pPr>
            <a:r>
              <a:rPr lang="en"/>
              <a:t>	CWA</a:t>
            </a:r>
            <a:endParaRPr/>
          </a:p>
          <a:p>
            <a:pPr indent="0" lvl="0" marL="0" rtl="0" algn="l">
              <a:spcBef>
                <a:spcPts val="1600"/>
              </a:spcBef>
              <a:spcAft>
                <a:spcPts val="0"/>
              </a:spcAft>
              <a:buNone/>
            </a:pPr>
            <a:r>
              <a:rPr lang="en"/>
              <a:t>	IFPTE</a:t>
            </a:r>
            <a:endParaRPr/>
          </a:p>
          <a:p>
            <a:pPr indent="0" lvl="0" marL="0" rtl="0" algn="l">
              <a:spcBef>
                <a:spcPts val="1600"/>
              </a:spcBef>
              <a:spcAft>
                <a:spcPts val="0"/>
              </a:spcAft>
              <a:buNone/>
            </a:pPr>
            <a:r>
              <a:rPr lang="en"/>
              <a:t>	SFT</a:t>
            </a:r>
            <a:endParaRPr/>
          </a:p>
          <a:p>
            <a:pPr indent="0" lvl="0" marL="0" rtl="0" algn="l">
              <a:spcBef>
                <a:spcPts val="1600"/>
              </a:spcBef>
              <a:spcAft>
                <a:spcPts val="0"/>
              </a:spcAft>
              <a:buNone/>
            </a:pPr>
            <a:r>
              <a:rPr lang="en"/>
              <a:t>We expect management to release a statement as to how they are implementing something equivalent throughout their ranks</a:t>
            </a:r>
            <a:endParaRPr/>
          </a:p>
          <a:p>
            <a:pPr indent="0" lvl="0" marL="0" rtl="0" algn="l">
              <a:spcBef>
                <a:spcPts val="1600"/>
              </a:spcBef>
              <a:spcAft>
                <a:spcPts val="1600"/>
              </a:spcAft>
              <a:buNone/>
            </a:pPr>
            <a:r>
              <a:rPr lang="en"/>
              <a:t>If not, we will start organizing a response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8"/>
          <p:cNvSpPr txBox="1"/>
          <p:nvPr>
            <p:ph type="title"/>
          </p:nvPr>
        </p:nvSpPr>
        <p:spPr>
          <a:xfrm>
            <a:off x="311700" y="863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voting</a:t>
            </a:r>
            <a:endParaRPr/>
          </a:p>
        </p:txBody>
      </p:sp>
      <p:sp>
        <p:nvSpPr>
          <p:cNvPr id="207" name="Google Shape;207;p38"/>
          <p:cNvSpPr txBox="1"/>
          <p:nvPr>
            <p:ph idx="1" type="body"/>
          </p:nvPr>
        </p:nvSpPr>
        <p:spPr>
          <a:xfrm>
            <a:off x="150175" y="1013675"/>
            <a:ext cx="8682000" cy="401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SFT 2275 Strongly Recommends You Vote to Ratify this agreement </a:t>
            </a:r>
            <a:endParaRPr/>
          </a:p>
          <a:p>
            <a:pPr indent="0" lvl="0" marL="0" rtl="0" algn="l">
              <a:spcBef>
                <a:spcPts val="1600"/>
              </a:spcBef>
              <a:spcAft>
                <a:spcPts val="0"/>
              </a:spcAft>
              <a:buNone/>
            </a:pPr>
            <a:r>
              <a:rPr lang="en"/>
              <a:t>Short Window for Explanation/Discussion/Voting</a:t>
            </a:r>
            <a:endParaRPr/>
          </a:p>
          <a:p>
            <a:pPr indent="0" lvl="0" marL="0" rtl="0" algn="l">
              <a:spcBef>
                <a:spcPts val="1600"/>
              </a:spcBef>
              <a:spcAft>
                <a:spcPts val="0"/>
              </a:spcAft>
              <a:buNone/>
            </a:pPr>
            <a:r>
              <a:rPr lang="en"/>
              <a:t>Voting should be open today</a:t>
            </a:r>
            <a:endParaRPr/>
          </a:p>
          <a:p>
            <a:pPr indent="0" lvl="0" marL="0" rtl="0" algn="l">
              <a:spcBef>
                <a:spcPts val="1600"/>
              </a:spcBef>
              <a:spcAft>
                <a:spcPts val="0"/>
              </a:spcAft>
              <a:buNone/>
            </a:pPr>
            <a:r>
              <a:rPr lang="en"/>
              <a:t>Voting will close this Saturday, July 4th</a:t>
            </a:r>
            <a:endParaRPr/>
          </a:p>
          <a:p>
            <a:pPr indent="0" lvl="0" marL="0" rtl="0" algn="l">
              <a:spcBef>
                <a:spcPts val="1600"/>
              </a:spcBef>
              <a:spcAft>
                <a:spcPts val="0"/>
              </a:spcAft>
              <a:buNone/>
            </a:pPr>
            <a:r>
              <a:rPr lang="en"/>
              <a:t>Quick turnaround will increase possibility for 12 month members to get CARES money</a:t>
            </a:r>
            <a:endParaRPr/>
          </a:p>
          <a:p>
            <a:pPr indent="0" lvl="0" marL="0" rtl="0" algn="l">
              <a:spcBef>
                <a:spcPts val="1600"/>
              </a:spcBef>
              <a:spcAft>
                <a:spcPts val="0"/>
              </a:spcAft>
              <a:buNone/>
            </a:pPr>
            <a:r>
              <a:rPr lang="en"/>
              <a:t>Only </a:t>
            </a:r>
            <a:r>
              <a:rPr b="1" i="1" lang="en"/>
              <a:t>members</a:t>
            </a:r>
            <a:r>
              <a:rPr lang="en"/>
              <a:t> can vote though the decision will apply to all members of the bargaining unit</a:t>
            </a:r>
            <a:endParaRPr/>
          </a:p>
          <a:p>
            <a:pPr indent="0" lvl="0" marL="0" rtl="0" algn="l">
              <a:spcBef>
                <a:spcPts val="1600"/>
              </a:spcBef>
              <a:spcAft>
                <a:spcPts val="1600"/>
              </a:spcAft>
              <a:buNone/>
            </a:pPr>
            <a:r>
              <a:rPr lang="en"/>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9"/>
          <p:cNvSpPr txBox="1"/>
          <p:nvPr>
            <p:ph type="title"/>
          </p:nvPr>
        </p:nvSpPr>
        <p:spPr>
          <a:xfrm>
            <a:off x="311700" y="863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Voting (cont.)</a:t>
            </a:r>
            <a:endParaRPr/>
          </a:p>
        </p:txBody>
      </p:sp>
      <p:sp>
        <p:nvSpPr>
          <p:cNvPr id="213" name="Google Shape;213;p39"/>
          <p:cNvSpPr txBox="1"/>
          <p:nvPr>
            <p:ph idx="1" type="body"/>
          </p:nvPr>
        </p:nvSpPr>
        <p:spPr>
          <a:xfrm>
            <a:off x="168950" y="994900"/>
            <a:ext cx="8841600" cy="401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000000"/>
                </a:solidFill>
              </a:rPr>
              <a:t>Members will receive a ballot to their Stockton email address from </a:t>
            </a:r>
            <a:r>
              <a:rPr lang="en" sz="1700" u="sng">
                <a:solidFill>
                  <a:schemeClr val="hlink"/>
                </a:solidFill>
                <a:hlinkClick r:id="rId3"/>
              </a:rPr>
              <a:t>AAAelections@taloncommunications.com</a:t>
            </a:r>
            <a:endParaRPr sz="1700">
              <a:solidFill>
                <a:srgbClr val="000000"/>
              </a:solidFill>
            </a:endParaRPr>
          </a:p>
          <a:p>
            <a:pPr indent="0" lvl="0" marL="0" rtl="0" algn="l">
              <a:spcBef>
                <a:spcPts val="1600"/>
              </a:spcBef>
              <a:spcAft>
                <a:spcPts val="0"/>
              </a:spcAft>
              <a:buNone/>
            </a:pPr>
            <a:r>
              <a:rPr lang="en" sz="1500">
                <a:solidFill>
                  <a:srgbClr val="000000"/>
                </a:solidFill>
              </a:rPr>
              <a:t>You need to make sure that ballot has not gone to your SPAM/Junk folder. Adding AAA to you email contacts/address book will ensure it gets delivered. If you have not received a ballot you should check the SPAM/junk folder first </a:t>
            </a:r>
            <a:endParaRPr sz="1500">
              <a:solidFill>
                <a:srgbClr val="000000"/>
              </a:solidFill>
            </a:endParaRPr>
          </a:p>
          <a:p>
            <a:pPr indent="0" lvl="0" marL="0" rtl="0" algn="l">
              <a:spcBef>
                <a:spcPts val="1600"/>
              </a:spcBef>
              <a:spcAft>
                <a:spcPts val="0"/>
              </a:spcAft>
              <a:buNone/>
            </a:pPr>
            <a:r>
              <a:rPr lang="en" sz="1500">
                <a:solidFill>
                  <a:srgbClr val="000000"/>
                </a:solidFill>
              </a:rPr>
              <a:t>If not there you can email AAA from your Stockton email account to get a ballot</a:t>
            </a:r>
            <a:r>
              <a:rPr lang="en" sz="2000">
                <a:solidFill>
                  <a:srgbClr val="000000"/>
                </a:solidFill>
              </a:rPr>
              <a:t> </a:t>
            </a:r>
            <a:r>
              <a:rPr lang="en" sz="1500">
                <a:solidFill>
                  <a:srgbClr val="000000"/>
                </a:solidFill>
              </a:rPr>
              <a:t>to LandiM@adr.org with the subject line as: Replacement Ballot – AFT MOA on Job Protection</a:t>
            </a:r>
            <a:endParaRPr sz="1500">
              <a:solidFill>
                <a:srgbClr val="000000"/>
              </a:solidFill>
            </a:endParaRPr>
          </a:p>
          <a:p>
            <a:pPr indent="0" lvl="0" marL="0" rtl="0" algn="l">
              <a:spcBef>
                <a:spcPts val="1600"/>
              </a:spcBef>
              <a:spcAft>
                <a:spcPts val="0"/>
              </a:spcAft>
              <a:buNone/>
            </a:pPr>
            <a:r>
              <a:rPr lang="en" sz="1500">
                <a:solidFill>
                  <a:srgbClr val="000000"/>
                </a:solidFill>
              </a:rPr>
              <a:t>For </a:t>
            </a:r>
            <a:r>
              <a:rPr lang="en" sz="1500">
                <a:solidFill>
                  <a:srgbClr val="000000"/>
                </a:solidFill>
              </a:rPr>
              <a:t>Technical</a:t>
            </a:r>
            <a:r>
              <a:rPr lang="en" sz="1500">
                <a:solidFill>
                  <a:srgbClr val="000000"/>
                </a:solidFill>
              </a:rPr>
              <a:t> Support Issues Members can also call contact Maria Landi at 1-800-273-0726 or 215-731-2280, Monday through Friday, 9:00 AM to 5:00</a:t>
            </a:r>
            <a:endParaRPr sz="1700">
              <a:solidFill>
                <a:srgbClr val="000000"/>
              </a:solidFill>
            </a:endParaRPr>
          </a:p>
          <a:p>
            <a:pPr indent="0" lvl="0" marL="0" rtl="0" algn="l">
              <a:spcBef>
                <a:spcPts val="1600"/>
              </a:spcBef>
              <a:spcAft>
                <a:spcPts val="1600"/>
              </a:spcAft>
              <a:buNone/>
            </a:pPr>
            <a:r>
              <a:t/>
            </a:r>
            <a:endParaRPr sz="17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Furlough Days: What are they?</a:t>
            </a:r>
            <a:endParaRPr/>
          </a:p>
        </p:txBody>
      </p:sp>
      <p:sp>
        <p:nvSpPr>
          <p:cNvPr id="69" name="Google Shape;69;p15"/>
          <p:cNvSpPr txBox="1"/>
          <p:nvPr>
            <p:ph idx="1" type="body"/>
          </p:nvPr>
        </p:nvSpPr>
        <p:spPr>
          <a:xfrm>
            <a:off x="311700" y="1228675"/>
            <a:ext cx="8520600" cy="373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Furlough Days are days you do not work and do not get paid</a:t>
            </a:r>
            <a:endParaRPr/>
          </a:p>
          <a:p>
            <a:pPr indent="0" lvl="0" marL="0" rtl="0" algn="l">
              <a:spcBef>
                <a:spcPts val="1600"/>
              </a:spcBef>
              <a:spcAft>
                <a:spcPts val="0"/>
              </a:spcAft>
              <a:buNone/>
            </a:pPr>
            <a:r>
              <a:rPr lang="en"/>
              <a:t>Not a deferral of your pay, a loss in pay</a:t>
            </a:r>
            <a:endParaRPr/>
          </a:p>
          <a:p>
            <a:pPr indent="0" lvl="0" marL="0" rtl="0" algn="l">
              <a:spcBef>
                <a:spcPts val="1600"/>
              </a:spcBef>
              <a:spcAft>
                <a:spcPts val="0"/>
              </a:spcAft>
              <a:buNone/>
            </a:pPr>
            <a:r>
              <a:rPr lang="en"/>
              <a:t>No one should be working on those days. 12 month employees, i.e., professional staff and librarians should</a:t>
            </a:r>
            <a:r>
              <a:rPr i="1" lang="en"/>
              <a:t> not</a:t>
            </a:r>
            <a:r>
              <a:rPr lang="en"/>
              <a:t> be working on those days. F</a:t>
            </a:r>
            <a:r>
              <a:rPr lang="en"/>
              <a:t>aculty cannot take them during days they would be teaching.</a:t>
            </a:r>
            <a:endParaRPr/>
          </a:p>
          <a:p>
            <a:pPr indent="0" lvl="0" marL="457200" rtl="0" algn="l">
              <a:spcBef>
                <a:spcPts val="1600"/>
              </a:spcBef>
              <a:spcAft>
                <a:spcPts val="0"/>
              </a:spcAft>
              <a:buNone/>
            </a:pPr>
            <a:r>
              <a:rPr lang="en" sz="1500"/>
              <a:t>Please notify the Union immediately if your supervisor tries to insist that you answer emails, pick up the phone, and do any work on those furlough days.</a:t>
            </a:r>
            <a:endParaRPr sz="15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863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Furlough Days &amp; Scheduling</a:t>
            </a:r>
            <a:endParaRPr/>
          </a:p>
        </p:txBody>
      </p:sp>
      <p:sp>
        <p:nvSpPr>
          <p:cNvPr id="75" name="Google Shape;75;p16"/>
          <p:cNvSpPr txBox="1"/>
          <p:nvPr>
            <p:ph idx="1" type="body"/>
          </p:nvPr>
        </p:nvSpPr>
        <p:spPr>
          <a:xfrm>
            <a:off x="170050" y="1051225"/>
            <a:ext cx="8916600" cy="395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MOA stipulates that they will be done in blocs of five</a:t>
            </a:r>
            <a:endParaRPr/>
          </a:p>
          <a:p>
            <a:pPr indent="0" lvl="0" marL="457200" rtl="0" algn="l">
              <a:spcBef>
                <a:spcPts val="1600"/>
              </a:spcBef>
              <a:spcAft>
                <a:spcPts val="0"/>
              </a:spcAft>
              <a:buNone/>
            </a:pPr>
            <a:r>
              <a:rPr lang="en"/>
              <a:t>Reason: In this way, members will be able to apply for      unemployment during that week to recoup some loss of salary</a:t>
            </a:r>
            <a:endParaRPr/>
          </a:p>
          <a:p>
            <a:pPr indent="0" lvl="0" marL="0" rtl="0" algn="l">
              <a:spcBef>
                <a:spcPts val="1600"/>
              </a:spcBef>
              <a:spcAft>
                <a:spcPts val="0"/>
              </a:spcAft>
              <a:buNone/>
            </a:pPr>
            <a:r>
              <a:rPr lang="en"/>
              <a:t>MOA stipulates that the university will mandate when these days will be taken. Even if you decide not to apply for unemployment, </a:t>
            </a:r>
            <a:r>
              <a:rPr b="1" i="1" lang="en"/>
              <a:t>you</a:t>
            </a:r>
            <a:r>
              <a:rPr lang="en"/>
              <a:t> cannot choose your days</a:t>
            </a:r>
            <a:endParaRPr/>
          </a:p>
          <a:p>
            <a:pPr indent="0" lvl="0" marL="457200" rtl="0" algn="l">
              <a:spcBef>
                <a:spcPts val="1600"/>
              </a:spcBef>
              <a:spcAft>
                <a:spcPts val="0"/>
              </a:spcAft>
              <a:buNone/>
            </a:pPr>
            <a:r>
              <a:rPr lang="en"/>
              <a:t>Reason: If individuals were to choose when they took them, they would not be </a:t>
            </a:r>
            <a:r>
              <a:rPr lang="en"/>
              <a:t>eligible</a:t>
            </a:r>
            <a:r>
              <a:rPr lang="en"/>
              <a:t> for unemployment</a:t>
            </a:r>
            <a:endParaRPr/>
          </a:p>
          <a:p>
            <a:pPr indent="0" lvl="0" marL="0" rtl="0" algn="l">
              <a:spcBef>
                <a:spcPts val="1600"/>
              </a:spcBef>
              <a:spcAft>
                <a:spcPts val="1600"/>
              </a:spcAft>
              <a:buNone/>
            </a:pPr>
            <a:r>
              <a:rPr lang="en" sz="1600"/>
              <a:t>This was litigated in the courts back in 2009, the last time we had to take furlough days</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Furlough Days &amp; Scheduling (cont)</a:t>
            </a:r>
            <a:endParaRPr/>
          </a:p>
        </p:txBody>
      </p:sp>
      <p:sp>
        <p:nvSpPr>
          <p:cNvPr id="81" name="Google Shape;81;p17"/>
          <p:cNvSpPr txBox="1"/>
          <p:nvPr>
            <p:ph idx="1" type="body"/>
          </p:nvPr>
        </p:nvSpPr>
        <p:spPr>
          <a:xfrm>
            <a:off x="311700" y="1228675"/>
            <a:ext cx="8520600" cy="372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Furlough days cannot be substituted for something else like</a:t>
            </a:r>
            <a:endParaRPr/>
          </a:p>
          <a:p>
            <a:pPr indent="-342900" lvl="0" marL="914400" rtl="0" algn="l">
              <a:spcBef>
                <a:spcPts val="1600"/>
              </a:spcBef>
              <a:spcAft>
                <a:spcPts val="0"/>
              </a:spcAft>
              <a:buSzPts val="1800"/>
              <a:buChar char="-"/>
            </a:pPr>
            <a:r>
              <a:rPr lang="en"/>
              <a:t>Paid sick leave</a:t>
            </a:r>
            <a:endParaRPr/>
          </a:p>
          <a:p>
            <a:pPr indent="-342900" lvl="0" marL="914400" rtl="0" algn="l">
              <a:spcBef>
                <a:spcPts val="0"/>
              </a:spcBef>
              <a:spcAft>
                <a:spcPts val="0"/>
              </a:spcAft>
              <a:buSzPts val="1800"/>
              <a:buChar char="-"/>
            </a:pPr>
            <a:r>
              <a:rPr lang="en"/>
              <a:t>Vacation days</a:t>
            </a:r>
            <a:endParaRPr/>
          </a:p>
          <a:p>
            <a:pPr indent="0" lvl="0" marL="0" rtl="0" algn="l">
              <a:spcBef>
                <a:spcPts val="1600"/>
              </a:spcBef>
              <a:spcAft>
                <a:spcPts val="0"/>
              </a:spcAft>
              <a:buNone/>
            </a:pPr>
            <a:r>
              <a:rPr lang="en"/>
              <a:t>Furlough days have to take into account </a:t>
            </a:r>
            <a:r>
              <a:rPr lang="en"/>
              <a:t>management</a:t>
            </a:r>
            <a:r>
              <a:rPr lang="en"/>
              <a:t> “operational needs”. What constitutes “operational needs” is determined by management. </a:t>
            </a:r>
            <a:endParaRPr/>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Furlough days &amp; Scheduling for 12 month</a:t>
            </a:r>
            <a:endParaRPr/>
          </a:p>
        </p:txBody>
      </p:sp>
      <p:sp>
        <p:nvSpPr>
          <p:cNvPr id="87" name="Google Shape;87;p18"/>
          <p:cNvSpPr txBox="1"/>
          <p:nvPr>
            <p:ph idx="1" type="body"/>
          </p:nvPr>
        </p:nvSpPr>
        <p:spPr>
          <a:xfrm>
            <a:off x="311700" y="1093850"/>
            <a:ext cx="8832300" cy="391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12-month employees (Professional Staff/Librarians) &amp; 10-month employees (Faculty) have different furlough schedules</a:t>
            </a:r>
            <a:endParaRPr/>
          </a:p>
          <a:p>
            <a:pPr indent="0" lvl="0" marL="0" rtl="0" algn="l">
              <a:spcBef>
                <a:spcPts val="1600"/>
              </a:spcBef>
              <a:spcAft>
                <a:spcPts val="0"/>
              </a:spcAft>
              <a:buNone/>
            </a:pPr>
            <a:r>
              <a:rPr lang="en"/>
              <a:t>12-month employees (most of them) will have at least five of their days in July, potentially ten of them, depending upon the institution’s “operational needs”</a:t>
            </a:r>
            <a:endParaRPr/>
          </a:p>
          <a:p>
            <a:pPr indent="0" lvl="0" marL="0" rtl="0" algn="l">
              <a:spcBef>
                <a:spcPts val="1600"/>
              </a:spcBef>
              <a:spcAft>
                <a:spcPts val="0"/>
              </a:spcAft>
              <a:buNone/>
            </a:pPr>
            <a:r>
              <a:rPr lang="en"/>
              <a:t>This provision also has an impact on those members with particular kinds of responsibilities:</a:t>
            </a:r>
            <a:endParaRPr/>
          </a:p>
          <a:p>
            <a:pPr indent="0" lvl="0" marL="457200" rtl="0" algn="l">
              <a:spcBef>
                <a:spcPts val="1600"/>
              </a:spcBef>
              <a:spcAft>
                <a:spcPts val="0"/>
              </a:spcAft>
              <a:buNone/>
            </a:pPr>
            <a:r>
              <a:rPr lang="en"/>
              <a:t>For example, </a:t>
            </a:r>
            <a:r>
              <a:rPr lang="en"/>
              <a:t>some members have been scheduled for July and hence cannot take them during that time period. Management will designate a different schedule for them</a:t>
            </a:r>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Furlough days &amp; scheduling for 10 month</a:t>
            </a:r>
            <a:endParaRPr/>
          </a:p>
        </p:txBody>
      </p:sp>
      <p:sp>
        <p:nvSpPr>
          <p:cNvPr id="93" name="Google Shape;93;p1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10-month employees will have their days scheduled during Winter Break &amp; Spring Break (Spring 2021)</a:t>
            </a:r>
            <a:endParaRPr/>
          </a:p>
          <a:p>
            <a:pPr indent="0" lvl="0" marL="0" rtl="0" algn="l">
              <a:spcBef>
                <a:spcPts val="1600"/>
              </a:spcBef>
              <a:spcAft>
                <a:spcPts val="0"/>
              </a:spcAft>
              <a:buNone/>
            </a:pPr>
            <a:r>
              <a:rPr lang="en"/>
              <a:t>Remember, faculty are </a:t>
            </a:r>
            <a:r>
              <a:rPr i="1" lang="en"/>
              <a:t>still </a:t>
            </a:r>
            <a:r>
              <a:rPr lang="en"/>
              <a:t>identified as 10-month employees, even if they have their pay doled out over a 12 month period. This doesn’t convert one to a 12-month employee.</a:t>
            </a:r>
            <a:endParaRPr/>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Furlough and scheduling for Everyone</a:t>
            </a:r>
            <a:endParaRPr/>
          </a:p>
        </p:txBody>
      </p:sp>
      <p:sp>
        <p:nvSpPr>
          <p:cNvPr id="99" name="Google Shape;99;p20"/>
          <p:cNvSpPr txBox="1"/>
          <p:nvPr>
            <p:ph idx="1" type="body"/>
          </p:nvPr>
        </p:nvSpPr>
        <p:spPr>
          <a:xfrm>
            <a:off x="311700" y="1228675"/>
            <a:ext cx="8832300" cy="37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addition to these two different blocs of five (for a total of 10 days), there are two other furlough days</a:t>
            </a:r>
            <a:endParaRPr/>
          </a:p>
          <a:p>
            <a:pPr indent="-342900" lvl="0" marL="914400" rtl="0" algn="l">
              <a:spcBef>
                <a:spcPts val="1600"/>
              </a:spcBef>
              <a:spcAft>
                <a:spcPts val="0"/>
              </a:spcAft>
              <a:buSzPts val="1800"/>
              <a:buChar char="-"/>
            </a:pPr>
            <a:r>
              <a:rPr lang="en"/>
              <a:t>One will be on November 27, the day after Thanksgiving</a:t>
            </a:r>
            <a:endParaRPr/>
          </a:p>
          <a:p>
            <a:pPr indent="-342900" lvl="0" marL="914400" rtl="0" algn="l">
              <a:spcBef>
                <a:spcPts val="0"/>
              </a:spcBef>
              <a:spcAft>
                <a:spcPts val="0"/>
              </a:spcAft>
              <a:buSzPts val="1800"/>
              <a:buChar char="-"/>
            </a:pPr>
            <a:r>
              <a:rPr lang="en"/>
              <a:t>The other is one that is on the day of your choosing, as long as it’s approved of by your supervisor and/or not on a teaching day </a:t>
            </a:r>
            <a:endParaRPr/>
          </a:p>
          <a:p>
            <a:pPr indent="0" lvl="0" marL="0" rtl="0" algn="l">
              <a:spcBef>
                <a:spcPts val="1600"/>
              </a:spcBef>
              <a:spcAft>
                <a:spcPts val="0"/>
              </a:spcAft>
              <a:buNone/>
            </a:pPr>
            <a:r>
              <a:rPr lang="en"/>
              <a:t>You can’t apply for unemployment for that day because you will have chosen it</a:t>
            </a:r>
            <a:endParaRPr/>
          </a:p>
          <a:p>
            <a:pPr indent="0" lvl="0" marL="0" rtl="0" algn="l">
              <a:spcBef>
                <a:spcPts val="1600"/>
              </a:spcBef>
              <a:spcAft>
                <a:spcPts val="0"/>
              </a:spcAft>
              <a:buNone/>
            </a:pPr>
            <a:r>
              <a:rPr lang="en"/>
              <a:t>This comes to a total of 12 days</a:t>
            </a:r>
            <a:endParaRPr/>
          </a:p>
          <a:p>
            <a:pPr indent="0" lvl="0" marL="0" rtl="0" algn="l">
              <a:spcBef>
                <a:spcPts val="1600"/>
              </a:spcBef>
              <a:spcAft>
                <a:spcPts val="0"/>
              </a:spcAft>
              <a:buNone/>
            </a:pPr>
            <a:r>
              <a:t/>
            </a:r>
            <a:endParaRPr sz="850">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Furloughs &amp; Unemployment for everyone</a:t>
            </a:r>
            <a:endParaRPr/>
          </a:p>
        </p:txBody>
      </p:sp>
      <p:sp>
        <p:nvSpPr>
          <p:cNvPr id="105" name="Google Shape;105;p21"/>
          <p:cNvSpPr txBox="1"/>
          <p:nvPr>
            <p:ph idx="1" type="body"/>
          </p:nvPr>
        </p:nvSpPr>
        <p:spPr>
          <a:xfrm>
            <a:off x="159300" y="1076275"/>
            <a:ext cx="8832300" cy="367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Because members will not be able to work for two 5-day blocs, they can apply for unemployment for both of those 5-day blocs. </a:t>
            </a:r>
            <a:r>
              <a:rPr lang="en" u="sng"/>
              <a:t>Eligibility is determined solely by the New Jersey Department of Labor, and SFT cannot guarantee that everyone will be eligible.</a:t>
            </a:r>
            <a:endParaRPr u="sng"/>
          </a:p>
          <a:p>
            <a:pPr indent="0" lvl="0" marL="0" rtl="0" algn="l">
              <a:spcBef>
                <a:spcPts val="1600"/>
              </a:spcBef>
              <a:spcAft>
                <a:spcPts val="0"/>
              </a:spcAft>
              <a:buNone/>
            </a:pPr>
            <a:r>
              <a:rPr lang="en"/>
              <a:t>This is fair and appropriate</a:t>
            </a:r>
            <a:endParaRPr/>
          </a:p>
          <a:p>
            <a:pPr indent="0" lvl="0" marL="457200" rtl="0" algn="l">
              <a:spcBef>
                <a:spcPts val="1600"/>
              </a:spcBef>
              <a:spcAft>
                <a:spcPts val="0"/>
              </a:spcAft>
              <a:buNone/>
            </a:pPr>
            <a:r>
              <a:rPr lang="en"/>
              <a:t>You qualify because the two 5-day furlough blocs are not voluntary. Each member </a:t>
            </a:r>
            <a:r>
              <a:rPr i="1" lang="en"/>
              <a:t>would</a:t>
            </a:r>
            <a:r>
              <a:rPr lang="en"/>
              <a:t> have worked had they been able to on those days.</a:t>
            </a:r>
            <a:endParaRPr/>
          </a:p>
          <a:p>
            <a:pPr indent="0" lvl="0" marL="457200" rtl="0" algn="l">
              <a:spcBef>
                <a:spcPts val="1600"/>
              </a:spcBef>
              <a:spcAft>
                <a:spcPts val="0"/>
              </a:spcAft>
              <a:buNone/>
            </a:pPr>
            <a:r>
              <a:rPr lang="en"/>
              <a:t>You have been paying into unemployment insurance all along.</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